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01" r:id="rId3"/>
    <p:sldId id="302" r:id="rId4"/>
    <p:sldId id="304" r:id="rId5"/>
    <p:sldId id="332" r:id="rId6"/>
    <p:sldId id="331" r:id="rId7"/>
    <p:sldId id="300" r:id="rId8"/>
    <p:sldId id="257" r:id="rId9"/>
    <p:sldId id="292" r:id="rId10"/>
    <p:sldId id="329" r:id="rId11"/>
    <p:sldId id="305" r:id="rId12"/>
    <p:sldId id="297" r:id="rId13"/>
    <p:sldId id="299" r:id="rId14"/>
    <p:sldId id="306" r:id="rId15"/>
    <p:sldId id="309" r:id="rId16"/>
    <p:sldId id="270" r:id="rId17"/>
    <p:sldId id="271" r:id="rId18"/>
    <p:sldId id="265" r:id="rId19"/>
    <p:sldId id="310" r:id="rId20"/>
    <p:sldId id="311" r:id="rId21"/>
    <p:sldId id="313" r:id="rId22"/>
    <p:sldId id="312" r:id="rId23"/>
    <p:sldId id="330" r:id="rId24"/>
    <p:sldId id="314" r:id="rId25"/>
    <p:sldId id="322" r:id="rId26"/>
    <p:sldId id="323" r:id="rId27"/>
    <p:sldId id="315" r:id="rId28"/>
    <p:sldId id="316" r:id="rId29"/>
    <p:sldId id="324" r:id="rId30"/>
    <p:sldId id="325" r:id="rId31"/>
    <p:sldId id="317" r:id="rId32"/>
    <p:sldId id="318" r:id="rId33"/>
    <p:sldId id="319" r:id="rId34"/>
    <p:sldId id="320" r:id="rId35"/>
    <p:sldId id="321" r:id="rId36"/>
    <p:sldId id="32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44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2" autoAdjust="0"/>
    <p:restoredTop sz="85604" autoAdjust="0"/>
  </p:normalViewPr>
  <p:slideViewPr>
    <p:cSldViewPr>
      <p:cViewPr>
        <p:scale>
          <a:sx n="100" d="100"/>
          <a:sy n="100" d="100"/>
        </p:scale>
        <p:origin x="-1648" y="-87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aren\Downloads\CRYO_Course3_Systems_EyeTrack.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Karen\Desktop\Shared\NASA\Data\NASA\NASA%20SurveyGIS\Teacher-Fox-lent\Question_4-Fox.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Karen\Desktop\Shared\NASA\Data\NASA\NASA%20SurveyGIS\Teacher-Fox-lent\Question_4-Fox.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Karen\Desktop\Shared\NASA\Data\NASA\NASA%20SurveyGIS\Teacher-Fox-lent\Question_1_Fox.xlsx"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Karen\Desktop\Shared\NASA\Data\NASA\NASA%20SurveyGIS\Teacher-Fox-lent\Question_1_Fo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plotArea>
      <c:layout>
        <c:manualLayout>
          <c:layoutTarget val="inner"/>
          <c:xMode val="edge"/>
          <c:yMode val="edge"/>
          <c:x val="0.128733814523185"/>
          <c:y val="0.0509259259259259"/>
          <c:w val="0.809834864391951"/>
          <c:h val="0.799648950131234"/>
        </c:manualLayout>
      </c:layout>
      <c:barChart>
        <c:barDir val="col"/>
        <c:grouping val="clustered"/>
        <c:varyColors val="0"/>
        <c:ser>
          <c:idx val="0"/>
          <c:order val="0"/>
          <c:tx>
            <c:v>Pre-Instruction</c:v>
          </c:tx>
          <c:invertIfNegative val="0"/>
          <c:cat>
            <c:strRef>
              <c:f>'[CRYO_Course3_Systems_EyeTrack.xlsx]Fig. 3. COURSE 3 systems'!$B$29:$B$34</c:f>
              <c:strCache>
                <c:ptCount val="6"/>
                <c:pt idx="0">
                  <c:v>0 to 5</c:v>
                </c:pt>
                <c:pt idx="1">
                  <c:v>5 to 10</c:v>
                </c:pt>
                <c:pt idx="2">
                  <c:v>10 to 15</c:v>
                </c:pt>
                <c:pt idx="3">
                  <c:v>15 to 20</c:v>
                </c:pt>
                <c:pt idx="4">
                  <c:v>20 to 25</c:v>
                </c:pt>
                <c:pt idx="5">
                  <c:v>25 to 30</c:v>
                </c:pt>
              </c:strCache>
            </c:strRef>
          </c:cat>
          <c:val>
            <c:numRef>
              <c:f>'[CRYO_Course3_Systems_EyeTrack.xlsx]Fig. 3. COURSE 3 systems'!$C$29:$C$34</c:f>
              <c:numCache>
                <c:formatCode>General</c:formatCode>
                <c:ptCount val="6"/>
                <c:pt idx="0">
                  <c:v>4.0</c:v>
                </c:pt>
                <c:pt idx="1">
                  <c:v>4.0</c:v>
                </c:pt>
                <c:pt idx="2">
                  <c:v>7.0</c:v>
                </c:pt>
                <c:pt idx="3">
                  <c:v>4.0</c:v>
                </c:pt>
                <c:pt idx="4">
                  <c:v>2.0</c:v>
                </c:pt>
                <c:pt idx="5">
                  <c:v>0.0</c:v>
                </c:pt>
              </c:numCache>
            </c:numRef>
          </c:val>
        </c:ser>
        <c:ser>
          <c:idx val="1"/>
          <c:order val="1"/>
          <c:tx>
            <c:v>Post-Instruction</c:v>
          </c:tx>
          <c:spPr>
            <a:solidFill>
              <a:schemeClr val="accent1"/>
            </a:solidFill>
          </c:spPr>
          <c:invertIfNegative val="0"/>
          <c:cat>
            <c:strRef>
              <c:f>'[CRYO_Course3_Systems_EyeTrack.xlsx]Fig. 3. COURSE 3 systems'!$B$29:$B$34</c:f>
              <c:strCache>
                <c:ptCount val="6"/>
                <c:pt idx="0">
                  <c:v>0 to 5</c:v>
                </c:pt>
                <c:pt idx="1">
                  <c:v>5 to 10</c:v>
                </c:pt>
                <c:pt idx="2">
                  <c:v>10 to 15</c:v>
                </c:pt>
                <c:pt idx="3">
                  <c:v>15 to 20</c:v>
                </c:pt>
                <c:pt idx="4">
                  <c:v>20 to 25</c:v>
                </c:pt>
                <c:pt idx="5">
                  <c:v>25 to 30</c:v>
                </c:pt>
              </c:strCache>
            </c:strRef>
          </c:cat>
          <c:val>
            <c:numRef>
              <c:f>'[CRYO_Course3_Systems_EyeTrack.xlsx]Fig. 3. COURSE 3 systems'!$D$29:$D$34</c:f>
              <c:numCache>
                <c:formatCode>General</c:formatCode>
                <c:ptCount val="6"/>
                <c:pt idx="0">
                  <c:v>2.0</c:v>
                </c:pt>
                <c:pt idx="1">
                  <c:v>3.0</c:v>
                </c:pt>
                <c:pt idx="2">
                  <c:v>4.0</c:v>
                </c:pt>
                <c:pt idx="3">
                  <c:v>5.0</c:v>
                </c:pt>
                <c:pt idx="4">
                  <c:v>5.0</c:v>
                </c:pt>
                <c:pt idx="5">
                  <c:v>2.0</c:v>
                </c:pt>
              </c:numCache>
            </c:numRef>
          </c:val>
        </c:ser>
        <c:dLbls>
          <c:showLegendKey val="0"/>
          <c:showVal val="0"/>
          <c:showCatName val="0"/>
          <c:showSerName val="0"/>
          <c:showPercent val="0"/>
          <c:showBubbleSize val="0"/>
        </c:dLbls>
        <c:gapWidth val="150"/>
        <c:axId val="479082184"/>
        <c:axId val="478412616"/>
      </c:barChart>
      <c:catAx>
        <c:axId val="479082184"/>
        <c:scaling>
          <c:orientation val="minMax"/>
        </c:scaling>
        <c:delete val="0"/>
        <c:axPos val="b"/>
        <c:majorTickMark val="out"/>
        <c:minorTickMark val="none"/>
        <c:tickLblPos val="nextTo"/>
        <c:crossAx val="478412616"/>
        <c:crosses val="autoZero"/>
        <c:auto val="1"/>
        <c:lblAlgn val="ctr"/>
        <c:lblOffset val="100"/>
        <c:noMultiLvlLbl val="0"/>
      </c:catAx>
      <c:valAx>
        <c:axId val="478412616"/>
        <c:scaling>
          <c:orientation val="minMax"/>
        </c:scaling>
        <c:delete val="0"/>
        <c:axPos val="l"/>
        <c:title>
          <c:tx>
            <c:rich>
              <a:bodyPr/>
              <a:lstStyle/>
              <a:p>
                <a:pPr>
                  <a:defRPr/>
                </a:pPr>
                <a:r>
                  <a:rPr lang="en-US"/>
                  <a:t>Number of Students</a:t>
                </a:r>
              </a:p>
            </c:rich>
          </c:tx>
          <c:layout/>
          <c:overlay val="0"/>
        </c:title>
        <c:numFmt formatCode="General" sourceLinked="1"/>
        <c:majorTickMark val="out"/>
        <c:minorTickMark val="none"/>
        <c:tickLblPos val="nextTo"/>
        <c:crossAx val="479082184"/>
        <c:crosses val="autoZero"/>
        <c:crossBetween val="between"/>
      </c:valAx>
    </c:plotArea>
    <c:legend>
      <c:legendPos val="r"/>
      <c:layout>
        <c:manualLayout>
          <c:xMode val="edge"/>
          <c:yMode val="edge"/>
          <c:x val="0.710664139191161"/>
          <c:y val="0.0620397759615652"/>
          <c:w val="0.225320209973753"/>
          <c:h val="0.1489492042963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8"/>
    </mc:Choice>
    <mc:Fallback>
      <c:style val="48"/>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79030183727034"/>
          <c:y val="0.0740161125692622"/>
          <c:w val="0.79041426071741"/>
          <c:h val="0.741254009915427"/>
        </c:manualLayout>
      </c:layout>
      <c:bar3DChart>
        <c:barDir val="col"/>
        <c:grouping val="standard"/>
        <c:varyColors val="0"/>
        <c:ser>
          <c:idx val="0"/>
          <c:order val="0"/>
          <c:invertIfNegative val="0"/>
          <c:dPt>
            <c:idx val="0"/>
            <c:invertIfNegative val="0"/>
            <c:bubble3D val="0"/>
            <c:spPr>
              <a:solidFill>
                <a:schemeClr val="bg1"/>
              </a:solidFill>
            </c:spPr>
          </c:dPt>
          <c:val>
            <c:numRef>
              <c:f>'Conceptual Understanding'!$C$118:$D$118</c:f>
              <c:numCache>
                <c:formatCode>General</c:formatCode>
                <c:ptCount val="2"/>
                <c:pt idx="0">
                  <c:v>8.723214285714285</c:v>
                </c:pt>
                <c:pt idx="1">
                  <c:v>12.8125</c:v>
                </c:pt>
              </c:numCache>
            </c:numRef>
          </c:val>
        </c:ser>
        <c:dLbls>
          <c:showLegendKey val="0"/>
          <c:showVal val="0"/>
          <c:showCatName val="0"/>
          <c:showSerName val="0"/>
          <c:showPercent val="0"/>
          <c:showBubbleSize val="0"/>
        </c:dLbls>
        <c:gapWidth val="150"/>
        <c:shape val="cylinder"/>
        <c:axId val="2728584"/>
        <c:axId val="2731384"/>
        <c:axId val="532581720"/>
      </c:bar3DChart>
      <c:catAx>
        <c:axId val="2728584"/>
        <c:scaling>
          <c:orientation val="minMax"/>
        </c:scaling>
        <c:delete val="0"/>
        <c:axPos val="b"/>
        <c:majorTickMark val="out"/>
        <c:minorTickMark val="none"/>
        <c:tickLblPos val="nextTo"/>
        <c:crossAx val="2731384"/>
        <c:crosses val="autoZero"/>
        <c:auto val="1"/>
        <c:lblAlgn val="ctr"/>
        <c:lblOffset val="100"/>
        <c:noMultiLvlLbl val="0"/>
      </c:catAx>
      <c:valAx>
        <c:axId val="2731384"/>
        <c:scaling>
          <c:orientation val="minMax"/>
        </c:scaling>
        <c:delete val="0"/>
        <c:axPos val="l"/>
        <c:majorGridlines/>
        <c:numFmt formatCode="General" sourceLinked="1"/>
        <c:majorTickMark val="out"/>
        <c:minorTickMark val="none"/>
        <c:tickLblPos val="nextTo"/>
        <c:crossAx val="2728584"/>
        <c:crosses val="autoZero"/>
        <c:crossBetween val="between"/>
        <c:majorUnit val="5.0"/>
      </c:valAx>
      <c:serAx>
        <c:axId val="532581720"/>
        <c:scaling>
          <c:orientation val="minMax"/>
        </c:scaling>
        <c:delete val="1"/>
        <c:axPos val="b"/>
        <c:majorTickMark val="out"/>
        <c:minorTickMark val="none"/>
        <c:tickLblPos val="nextTo"/>
        <c:crossAx val="2731384"/>
        <c:crosses val="autoZero"/>
      </c:ser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79030183727034"/>
          <c:y val="0.0740161125692622"/>
          <c:w val="0.79041426071741"/>
          <c:h val="0.741254009915427"/>
        </c:manualLayout>
      </c:layout>
      <c:bar3DChart>
        <c:barDir val="col"/>
        <c:grouping val="standard"/>
        <c:varyColors val="0"/>
        <c:ser>
          <c:idx val="0"/>
          <c:order val="0"/>
          <c:invertIfNegative val="0"/>
          <c:dPt>
            <c:idx val="0"/>
            <c:invertIfNegative val="0"/>
            <c:bubble3D val="0"/>
            <c:spPr>
              <a:solidFill>
                <a:schemeClr val="bg1"/>
              </a:solidFill>
            </c:spPr>
          </c:dPt>
          <c:val>
            <c:numRef>
              <c:f>'Response Tally'!$C$119:$D$119</c:f>
              <c:numCache>
                <c:formatCode>General</c:formatCode>
                <c:ptCount val="2"/>
                <c:pt idx="0">
                  <c:v>4.062499999999996</c:v>
                </c:pt>
                <c:pt idx="1">
                  <c:v>5.321428571428568</c:v>
                </c:pt>
              </c:numCache>
            </c:numRef>
          </c:val>
        </c:ser>
        <c:dLbls>
          <c:showLegendKey val="0"/>
          <c:showVal val="0"/>
          <c:showCatName val="0"/>
          <c:showSerName val="0"/>
          <c:showPercent val="0"/>
          <c:showBubbleSize val="0"/>
        </c:dLbls>
        <c:gapWidth val="150"/>
        <c:shape val="cylinder"/>
        <c:axId val="478960696"/>
        <c:axId val="478394552"/>
        <c:axId val="478822840"/>
      </c:bar3DChart>
      <c:catAx>
        <c:axId val="478960696"/>
        <c:scaling>
          <c:orientation val="minMax"/>
        </c:scaling>
        <c:delete val="0"/>
        <c:axPos val="b"/>
        <c:majorTickMark val="out"/>
        <c:minorTickMark val="none"/>
        <c:tickLblPos val="nextTo"/>
        <c:crossAx val="478394552"/>
        <c:crosses val="autoZero"/>
        <c:auto val="1"/>
        <c:lblAlgn val="ctr"/>
        <c:lblOffset val="100"/>
        <c:noMultiLvlLbl val="0"/>
      </c:catAx>
      <c:valAx>
        <c:axId val="478394552"/>
        <c:scaling>
          <c:orientation val="minMax"/>
        </c:scaling>
        <c:delete val="0"/>
        <c:axPos val="l"/>
        <c:majorGridlines/>
        <c:numFmt formatCode="General" sourceLinked="1"/>
        <c:majorTickMark val="out"/>
        <c:minorTickMark val="none"/>
        <c:tickLblPos val="nextTo"/>
        <c:crossAx val="478960696"/>
        <c:crosses val="autoZero"/>
        <c:crossBetween val="between"/>
        <c:majorUnit val="5.0"/>
      </c:valAx>
      <c:serAx>
        <c:axId val="478822840"/>
        <c:scaling>
          <c:orientation val="minMax"/>
        </c:scaling>
        <c:delete val="1"/>
        <c:axPos val="b"/>
        <c:majorTickMark val="out"/>
        <c:minorTickMark val="none"/>
        <c:tickLblPos val="nextTo"/>
        <c:crossAx val="478394552"/>
        <c:crosses val="autoZero"/>
      </c:ser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81807961504812"/>
          <c:y val="0.0591822719887699"/>
          <c:w val="0.787636482939632"/>
          <c:h val="0.793110242761546"/>
        </c:manualLayout>
      </c:layout>
      <c:bar3DChart>
        <c:barDir val="col"/>
        <c:grouping val="stacked"/>
        <c:varyColors val="0"/>
        <c:ser>
          <c:idx val="0"/>
          <c:order val="0"/>
          <c:invertIfNegative val="0"/>
          <c:dPt>
            <c:idx val="1"/>
            <c:invertIfNegative val="0"/>
            <c:bubble3D val="0"/>
            <c:spPr>
              <a:solidFill>
                <a:schemeClr val="accent2"/>
              </a:solidFill>
            </c:spPr>
          </c:dPt>
          <c:val>
            <c:numRef>
              <c:f>Sheet1!$L$161:$L$162</c:f>
              <c:numCache>
                <c:formatCode>General</c:formatCode>
                <c:ptCount val="2"/>
                <c:pt idx="0">
                  <c:v>10.2</c:v>
                </c:pt>
                <c:pt idx="1">
                  <c:v>15.6</c:v>
                </c:pt>
              </c:numCache>
            </c:numRef>
          </c:val>
        </c:ser>
        <c:dLbls>
          <c:showLegendKey val="0"/>
          <c:showVal val="0"/>
          <c:showCatName val="0"/>
          <c:showSerName val="0"/>
          <c:showPercent val="0"/>
          <c:showBubbleSize val="0"/>
        </c:dLbls>
        <c:gapWidth val="150"/>
        <c:shape val="cylinder"/>
        <c:axId val="416433432"/>
        <c:axId val="5203144"/>
        <c:axId val="0"/>
      </c:bar3DChart>
      <c:catAx>
        <c:axId val="416433432"/>
        <c:scaling>
          <c:orientation val="minMax"/>
        </c:scaling>
        <c:delete val="0"/>
        <c:axPos val="b"/>
        <c:majorTickMark val="out"/>
        <c:minorTickMark val="none"/>
        <c:tickLblPos val="nextTo"/>
        <c:crossAx val="5203144"/>
        <c:crosses val="autoZero"/>
        <c:auto val="1"/>
        <c:lblAlgn val="ctr"/>
        <c:lblOffset val="100"/>
        <c:noMultiLvlLbl val="0"/>
      </c:catAx>
      <c:valAx>
        <c:axId val="5203144"/>
        <c:scaling>
          <c:orientation val="minMax"/>
          <c:max val="20.0"/>
          <c:min val="0.0"/>
        </c:scaling>
        <c:delete val="0"/>
        <c:axPos val="l"/>
        <c:majorGridlines/>
        <c:numFmt formatCode="General" sourceLinked="1"/>
        <c:majorTickMark val="out"/>
        <c:minorTickMark val="none"/>
        <c:tickLblPos val="nextTo"/>
        <c:crossAx val="41643343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1"/>
    </mc:Choice>
    <mc:Fallback>
      <c:style val="41"/>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24988626421697"/>
          <c:y val="0.0542097809939906"/>
          <c:w val="0.744455818022747"/>
          <c:h val="0.827446930530444"/>
        </c:manualLayout>
      </c:layout>
      <c:bar3DChart>
        <c:barDir val="col"/>
        <c:grouping val="stacked"/>
        <c:varyColors val="0"/>
        <c:ser>
          <c:idx val="0"/>
          <c:order val="0"/>
          <c:invertIfNegative val="0"/>
          <c:dPt>
            <c:idx val="1"/>
            <c:invertIfNegative val="0"/>
            <c:bubble3D val="0"/>
            <c:spPr>
              <a:solidFill>
                <a:schemeClr val="accent1"/>
              </a:solidFill>
            </c:spPr>
          </c:dPt>
          <c:val>
            <c:numRef>
              <c:f>Sheet1!$U$167:$V$167</c:f>
              <c:numCache>
                <c:formatCode>General</c:formatCode>
                <c:ptCount val="2"/>
                <c:pt idx="0">
                  <c:v>0.0674846625766871</c:v>
                </c:pt>
                <c:pt idx="1">
                  <c:v>0.748466257668712</c:v>
                </c:pt>
              </c:numCache>
            </c:numRef>
          </c:val>
        </c:ser>
        <c:dLbls>
          <c:showLegendKey val="0"/>
          <c:showVal val="0"/>
          <c:showCatName val="0"/>
          <c:showSerName val="0"/>
          <c:showPercent val="0"/>
          <c:showBubbleSize val="0"/>
        </c:dLbls>
        <c:gapWidth val="150"/>
        <c:shape val="cylinder"/>
        <c:axId val="4976984"/>
        <c:axId val="868444328"/>
        <c:axId val="0"/>
      </c:bar3DChart>
      <c:catAx>
        <c:axId val="4976984"/>
        <c:scaling>
          <c:orientation val="minMax"/>
        </c:scaling>
        <c:delete val="0"/>
        <c:axPos val="b"/>
        <c:majorTickMark val="out"/>
        <c:minorTickMark val="none"/>
        <c:tickLblPos val="nextTo"/>
        <c:crossAx val="868444328"/>
        <c:crosses val="autoZero"/>
        <c:auto val="1"/>
        <c:lblAlgn val="ctr"/>
        <c:lblOffset val="100"/>
        <c:noMultiLvlLbl val="0"/>
      </c:catAx>
      <c:valAx>
        <c:axId val="868444328"/>
        <c:scaling>
          <c:orientation val="minMax"/>
          <c:max val="1.2"/>
        </c:scaling>
        <c:delete val="0"/>
        <c:axPos val="l"/>
        <c:majorGridlines/>
        <c:numFmt formatCode="General" sourceLinked="1"/>
        <c:majorTickMark val="out"/>
        <c:minorTickMark val="none"/>
        <c:tickLblPos val="nextTo"/>
        <c:crossAx val="4976984"/>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0.48892</cdr:x>
      <cdr:y>0.91597</cdr:y>
    </cdr:from>
    <cdr:to>
      <cdr:x>0.60104</cdr:x>
      <cdr:y>0.96983</cdr:y>
    </cdr:to>
    <cdr:sp macro="" textlink="">
      <cdr:nvSpPr>
        <cdr:cNvPr id="2" name="TextBox 1"/>
        <cdr:cNvSpPr txBox="1"/>
      </cdr:nvSpPr>
      <cdr:spPr>
        <a:xfrm xmlns:a="http://schemas.openxmlformats.org/drawingml/2006/main">
          <a:off x="3987211" y="4520019"/>
          <a:ext cx="914400" cy="2658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smtClean="0"/>
            <a:t>Score</a:t>
          </a:r>
          <a:endParaRPr lang="en-US" sz="1800" dirty="0"/>
        </a:p>
      </cdr:txBody>
    </cdr:sp>
  </cdr:relSizeAnchor>
</c:userShapes>
</file>

<file path=ppt/drawings/drawing2.xml><?xml version="1.0" encoding="utf-8"?>
<c:userShapes xmlns:c="http://schemas.openxmlformats.org/drawingml/2006/chart">
  <cdr:relSizeAnchor xmlns:cdr="http://schemas.openxmlformats.org/drawingml/2006/chartDrawing">
    <cdr:from>
      <cdr:x>2.18723E-7</cdr:x>
      <cdr:y>0.38047</cdr:y>
    </cdr:from>
    <cdr:to>
      <cdr:x>0.08078</cdr:x>
      <cdr:y>0.58471</cdr:y>
    </cdr:to>
    <cdr:sp macro="" textlink="">
      <cdr:nvSpPr>
        <cdr:cNvPr id="2" name="TextBox 17"/>
        <cdr:cNvSpPr txBox="1"/>
      </cdr:nvSpPr>
      <cdr:spPr>
        <a:xfrm xmlns:a="http://schemas.openxmlformats.org/drawingml/2006/main" rot="16200000">
          <a:off x="-165686" y="1470993"/>
          <a:ext cx="700705" cy="369332"/>
        </a:xfrm>
        <a:prstGeom xmlns:a="http://schemas.openxmlformats.org/drawingml/2006/main" prst="rect">
          <a:avLst/>
        </a:prstGeom>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xmlns:a="http://schemas.openxmlformats.org/drawingml/2006/main">
          <a:r>
            <a:rPr lang="en-US" dirty="0" smtClean="0"/>
            <a:t>Score</a:t>
          </a: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9C5B57-DCA7-134C-9C14-6293781BB994}" type="datetimeFigureOut">
              <a:rPr lang="en-US" smtClean="0"/>
              <a:t>8/13/14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42151A-2C83-EB4A-8765-EECA730A33DA}" type="slidenum">
              <a:rPr lang="en-US" smtClean="0"/>
              <a:t>‹#›</a:t>
            </a:fld>
            <a:endParaRPr lang="en-US"/>
          </a:p>
        </p:txBody>
      </p:sp>
    </p:spTree>
    <p:extLst>
      <p:ext uri="{BB962C8B-B14F-4D97-AF65-F5344CB8AC3E}">
        <p14:creationId xmlns:p14="http://schemas.microsoft.com/office/powerpoint/2010/main" val="115890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1" kern="1200" dirty="0" smtClean="0">
              <a:solidFill>
                <a:schemeClr val="tx1"/>
              </a:solidFill>
              <a:effectLst/>
              <a:latin typeface="+mn-lt"/>
              <a:ea typeface="+mn-ea"/>
              <a:cs typeface="+mn-cs"/>
            </a:endParaRPr>
          </a:p>
          <a:p>
            <a:r>
              <a:rPr lang="en-US" sz="1000" i="1" kern="1200" dirty="0" smtClean="0">
                <a:solidFill>
                  <a:schemeClr val="tx1"/>
                </a:solidFill>
                <a:effectLst/>
              </a:rPr>
              <a:t>EarthLabs</a:t>
            </a:r>
            <a:r>
              <a:rPr lang="en-US" sz="1000" kern="1200" dirty="0" smtClean="0">
                <a:solidFill>
                  <a:schemeClr val="tx1"/>
                </a:solidFill>
                <a:effectLst/>
              </a:rPr>
              <a:t> provides rigorous and engaging Earth and environmental science labs and teacher professional development. </a:t>
            </a:r>
          </a:p>
          <a:p>
            <a:r>
              <a:rPr lang="en-US" sz="1000" kern="1200" dirty="0" smtClean="0">
                <a:solidFill>
                  <a:schemeClr val="tx1"/>
                </a:solidFill>
                <a:effectLst/>
              </a:rPr>
              <a:t>The </a:t>
            </a:r>
            <a:r>
              <a:rPr lang="en-US" sz="1000" i="1" kern="1200" dirty="0" smtClean="0">
                <a:solidFill>
                  <a:schemeClr val="tx1"/>
                </a:solidFill>
                <a:effectLst/>
              </a:rPr>
              <a:t>EarthLabs</a:t>
            </a:r>
            <a:r>
              <a:rPr lang="en-US" sz="1000" kern="1200" dirty="0" smtClean="0">
                <a:solidFill>
                  <a:schemeClr val="tx1"/>
                </a:solidFill>
                <a:effectLst/>
              </a:rPr>
              <a:t> collection comprises eight online modules that recognize the interconnectedness of Earth’s systems and climate forcing, and are designed to promote creativity, collaboration, and interest in cutting-edge science.</a:t>
            </a:r>
          </a:p>
          <a:p>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rPr>
              <a:t>Each three-week </a:t>
            </a:r>
            <a:r>
              <a:rPr lang="en-US" sz="1000" i="1" kern="1200" dirty="0" smtClean="0">
                <a:solidFill>
                  <a:schemeClr val="tx1"/>
                </a:solidFill>
                <a:effectLst/>
              </a:rPr>
              <a:t>EarthLabs</a:t>
            </a:r>
            <a:r>
              <a:rPr lang="en-US" sz="1000" kern="1200" dirty="0" smtClean="0">
                <a:solidFill>
                  <a:schemeClr val="tx1"/>
                </a:solidFill>
                <a:effectLst/>
              </a:rPr>
              <a:t> module contains between six and nine rigorous sequenced laboratory experiences (learning activities) that include hands-on experiments, data analysis, and critical thinking (Ledley et al. 2012; McNeal et al., 2013). Learners examine satellite imagery, numerical data, computer visualizations, and data products to build quantitative skills that enable them to objectively evaluate scientific findings for themselves.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00" kern="1200" dirty="0" smtClean="0">
                <a:solidFill>
                  <a:schemeClr val="tx1"/>
                </a:solidFill>
                <a:effectLst/>
              </a:rPr>
              <a:t>Key climate-related themes that cut across all three modules include: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 the Earth system, with the complexities of its positive and negative feedback loops;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 the range of temporal and spatial scales at which climate, weather, and other Earth system processes occur; and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000" kern="1200" dirty="0" smtClean="0">
                <a:solidFill>
                  <a:schemeClr val="tx1"/>
                </a:solidFill>
                <a:effectLst/>
              </a:rPr>
              <a:t>the recurring question, “How do we know what we know about Earth’s past and present climate?” This question introduces students to proxy data, scientific instrumentation, and modeling.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a:defRPr/>
            </a:pPr>
            <a:endParaRPr lang="en-US" sz="1000" b="1" dirty="0" smtClean="0"/>
          </a:p>
          <a:p>
            <a:pPr>
              <a:defRPr/>
            </a:pPr>
            <a:r>
              <a:rPr lang="en-US" sz="1000" dirty="0" smtClean="0"/>
              <a:t>A website with a student portal and a teacher </a:t>
            </a:r>
            <a:r>
              <a:rPr lang="en-US" sz="1000" dirty="0" err="1" smtClean="0"/>
              <a:t>portall</a:t>
            </a:r>
            <a:r>
              <a:rPr lang="en-US" sz="1000" b="1" dirty="0" smtClean="0"/>
              <a:t>. </a:t>
            </a:r>
            <a:r>
              <a:rPr lang="en-US" sz="1000" i="1" kern="1200" dirty="0" smtClean="0">
                <a:effectLst/>
              </a:rPr>
              <a:t>Web-based support</a:t>
            </a:r>
            <a:r>
              <a:rPr lang="en-US" sz="1000" kern="1200" dirty="0" smtClean="0">
                <a:effectLst/>
              </a:rPr>
              <a:t>. The </a:t>
            </a:r>
            <a:r>
              <a:rPr lang="en-US" sz="1000" i="1" kern="1200" dirty="0" smtClean="0">
                <a:effectLst/>
              </a:rPr>
              <a:t>EarthLabs</a:t>
            </a:r>
            <a:r>
              <a:rPr lang="en-US" sz="1000" kern="1200" dirty="0" smtClean="0">
                <a:effectLst/>
              </a:rPr>
              <a:t> Teacher’s Guide contains pedagogical and background information to support </a:t>
            </a:r>
            <a:r>
              <a:rPr lang="en-US" sz="1000" kern="1200" dirty="0" smtClean="0">
                <a:solidFill>
                  <a:schemeClr val="tx1"/>
                </a:solidFill>
                <a:effectLst/>
              </a:rPr>
              <a:t>teacher use of each lab in their classroom, as well as a direct link to the student activities for the lab. </a:t>
            </a:r>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kern="1200" dirty="0" smtClean="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5</a:t>
            </a:fld>
            <a:endParaRPr lang="en-US"/>
          </a:p>
        </p:txBody>
      </p:sp>
    </p:spTree>
    <p:extLst>
      <p:ext uri="{BB962C8B-B14F-4D97-AF65-F5344CB8AC3E}">
        <p14:creationId xmlns:p14="http://schemas.microsoft.com/office/powerpoint/2010/main" val="4246617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showed significant increases in the number of arrows drawn (pre &lt; 3, post &gt; 5).  Furthermore,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analyses indicated statistically significant differences (ρ &lt; 0.05) on pre-/post- mean scores using the systems rubric (Table 3; pre-</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8.72, post-</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12.81).  When expert geoscientists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 were asked to complete the same task, an average of 10 arrows were drawn and an average score of 34 was achieved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29</a:t>
            </a:fld>
            <a:endParaRPr lang="en-US"/>
          </a:p>
        </p:txBody>
      </p:sp>
    </p:spTree>
    <p:extLst>
      <p:ext uri="{BB962C8B-B14F-4D97-AF65-F5344CB8AC3E}">
        <p14:creationId xmlns:p14="http://schemas.microsoft.com/office/powerpoint/2010/main" val="1360608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showed significant increases in the number of arrows drawn (pre &lt; 3, post &gt; 5).  Furthermore,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analyses indicated statistically significant differences (ρ &lt; 0.05) on pre-/post- mean scores using the systems rubric (Table 3; pre-</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8.72, post-</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12.81).  When expert geoscientists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 were asked to complete the same task, an average of 10 arrows were drawn and an average score of 34 was achieved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30</a:t>
            </a:fld>
            <a:endParaRPr lang="en-US"/>
          </a:p>
        </p:txBody>
      </p:sp>
    </p:spTree>
    <p:extLst>
      <p:ext uri="{BB962C8B-B14F-4D97-AF65-F5344CB8AC3E}">
        <p14:creationId xmlns:p14="http://schemas.microsoft.com/office/powerpoint/2010/main" val="1360608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Overall, data indicate that students spent between 23 and 32 minutes completing the lab, engaged less with images than with text, and had difficulty engaging with some materials posted on external sites, such as graphs depicting change in climate indices over time. Each of these findings was also observed in student interactions with other lab materials, indicating that: 1) labs are sufficiently engaging for students; and 2) materials hosted by external sites (e.g., NASA, NOAA) may need modification before students can engage effectively with them.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32</a:t>
            </a:fld>
            <a:endParaRPr lang="en-US"/>
          </a:p>
        </p:txBody>
      </p:sp>
    </p:spTree>
    <p:extLst>
      <p:ext uri="{BB962C8B-B14F-4D97-AF65-F5344CB8AC3E}">
        <p14:creationId xmlns:p14="http://schemas.microsoft.com/office/powerpoint/2010/main" val="150371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Two individual gaze paths for Blue Marble site (external link on </a:t>
            </a:r>
            <a:r>
              <a:rPr lang="en-US" sz="1200" i="1" dirty="0" err="1" smtClean="0"/>
              <a:t>EarthLabs</a:t>
            </a:r>
            <a:r>
              <a:rPr lang="en-US" sz="1200" dirty="0" smtClean="0"/>
              <a:t> </a:t>
            </a:r>
            <a:r>
              <a:rPr lang="en-US" sz="1200" i="1" dirty="0" smtClean="0"/>
              <a:t>ESS </a:t>
            </a:r>
            <a:r>
              <a:rPr lang="en-US" sz="1200" dirty="0" smtClean="0"/>
              <a:t>module).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33</a:t>
            </a:fld>
            <a:endParaRPr lang="en-US"/>
          </a:p>
        </p:txBody>
      </p:sp>
    </p:spTree>
    <p:extLst>
      <p:ext uri="{BB962C8B-B14F-4D97-AF65-F5344CB8AC3E}">
        <p14:creationId xmlns:p14="http://schemas.microsoft.com/office/powerpoint/2010/main" val="3039940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Two individual gaze paths for Blue Marble site (external link on </a:t>
            </a:r>
            <a:r>
              <a:rPr lang="en-US" sz="1200" i="1" dirty="0" err="1" smtClean="0"/>
              <a:t>EarthLabs</a:t>
            </a:r>
            <a:r>
              <a:rPr lang="en-US" sz="1200" dirty="0" smtClean="0"/>
              <a:t> </a:t>
            </a:r>
            <a:r>
              <a:rPr lang="en-US" sz="1200" i="1" dirty="0" smtClean="0"/>
              <a:t>ESS </a:t>
            </a:r>
            <a:r>
              <a:rPr lang="en-US" sz="1200" dirty="0" smtClean="0"/>
              <a:t>module).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34</a:t>
            </a:fld>
            <a:endParaRPr lang="en-US"/>
          </a:p>
        </p:txBody>
      </p:sp>
    </p:spTree>
    <p:extLst>
      <p:ext uri="{BB962C8B-B14F-4D97-AF65-F5344CB8AC3E}">
        <p14:creationId xmlns:p14="http://schemas.microsoft.com/office/powerpoint/2010/main" val="3039940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But…anyone can cherry-pick the specific pieces that they think</a:t>
            </a:r>
            <a:r>
              <a:rPr lang="en-US" baseline="0" dirty="0" smtClean="0"/>
              <a:t> will support a program they currently use.</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7</a:t>
            </a:fld>
            <a:endParaRPr lang="en-US"/>
          </a:p>
        </p:txBody>
      </p:sp>
    </p:spTree>
    <p:extLst>
      <p:ext uri="{BB962C8B-B14F-4D97-AF65-F5344CB8AC3E}">
        <p14:creationId xmlns:p14="http://schemas.microsoft.com/office/powerpoint/2010/main" val="1596833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Teacher M:F 1/7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7; H: 1</a:t>
            </a:r>
          </a:p>
          <a:p>
            <a:r>
              <a:rPr lang="en-US" sz="1200" kern="1200" dirty="0" smtClean="0">
                <a:solidFill>
                  <a:schemeClr val="tx1"/>
                </a:solidFill>
                <a:effectLst/>
                <a:latin typeface="+mn-lt"/>
                <a:ea typeface="+mn-ea"/>
                <a:cs typeface="+mn-cs"/>
              </a:rPr>
              <a:t>Student</a:t>
            </a:r>
            <a:r>
              <a:rPr lang="en-US" sz="1200" kern="1200" baseline="0" dirty="0" smtClean="0">
                <a:solidFill>
                  <a:schemeClr val="tx1"/>
                </a:solidFill>
                <a:effectLst/>
                <a:latin typeface="+mn-lt"/>
                <a:ea typeface="+mn-ea"/>
                <a:cs typeface="+mn-cs"/>
              </a:rPr>
              <a:t> M;F </a:t>
            </a:r>
            <a:r>
              <a:rPr lang="en-US" sz="1200" kern="1200" dirty="0" smtClean="0">
                <a:solidFill>
                  <a:schemeClr val="tx1"/>
                </a:solidFill>
                <a:effectLst/>
                <a:latin typeface="+mn-lt"/>
                <a:ea typeface="+mn-ea"/>
                <a:cs typeface="+mn-cs"/>
              </a:rPr>
              <a:t>92/111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87; AA: 27; H: 78; A: 11; NA: 1; O: 1</a:t>
            </a:r>
          </a:p>
          <a:p>
            <a:r>
              <a:rPr lang="en-US" sz="1200" kern="1200" dirty="0" smtClean="0">
                <a:solidFill>
                  <a:schemeClr val="tx1"/>
                </a:solidFill>
                <a:effectLst/>
                <a:latin typeface="+mn-lt"/>
                <a:ea typeface="+mn-ea"/>
                <a:cs typeface="+mn-cs"/>
              </a:rPr>
              <a:t>External users M:F 18/31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 48; AA: 5; A: 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NA: 1</a:t>
            </a: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20</a:t>
            </a:fld>
            <a:endParaRPr lang="en-US"/>
          </a:p>
        </p:txBody>
      </p:sp>
    </p:spTree>
    <p:extLst>
      <p:ext uri="{BB962C8B-B14F-4D97-AF65-F5344CB8AC3E}">
        <p14:creationId xmlns:p14="http://schemas.microsoft.com/office/powerpoint/2010/main" val="3100541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a:t>
            </a:r>
          </a:p>
          <a:p>
            <a:r>
              <a:rPr lang="en-US" sz="1200" kern="1200" dirty="0" smtClean="0">
                <a:solidFill>
                  <a:schemeClr val="tx1"/>
                </a:solidFill>
                <a:effectLst/>
                <a:latin typeface="+mn-lt"/>
                <a:ea typeface="+mn-ea"/>
                <a:cs typeface="+mn-cs"/>
              </a:rPr>
              <a:t>Interestingly, students who completed only a portion of the labs exhibited no statistically significant improvements post-implementation (ρ &gt; 0.05), whereas those  engaged in all seven labs of the modules and spent nine in-class hours over the course of four weeks on these materials showed statistically significant improvements post-implementation (ρ &lt; 0.05).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21</a:t>
            </a:fld>
            <a:endParaRPr lang="en-US"/>
          </a:p>
        </p:txBody>
      </p:sp>
    </p:spTree>
    <p:extLst>
      <p:ext uri="{BB962C8B-B14F-4D97-AF65-F5344CB8AC3E}">
        <p14:creationId xmlns:p14="http://schemas.microsoft.com/office/powerpoint/2010/main" val="2860212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a:t>
            </a:r>
          </a:p>
          <a:p>
            <a:r>
              <a:rPr lang="en-US" sz="1200" kern="1200" dirty="0" smtClean="0">
                <a:solidFill>
                  <a:schemeClr val="tx1"/>
                </a:solidFill>
                <a:effectLst/>
                <a:latin typeface="+mn-lt"/>
                <a:ea typeface="+mn-ea"/>
                <a:cs typeface="+mn-cs"/>
              </a:rPr>
              <a:t>Interestingly, students who completed only a portion of the labs exhibited no statistically significant improvements post-implementation (ρ &gt; 0.05), whereas those  engaged in all seven labs of the modules and spent nine in-class hours over the course of four weeks on these materials showed statistically significant improvements post-implementation (ρ &lt; 0.05).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23</a:t>
            </a:fld>
            <a:endParaRPr lang="en-US"/>
          </a:p>
        </p:txBody>
      </p:sp>
    </p:spTree>
    <p:extLst>
      <p:ext uri="{BB962C8B-B14F-4D97-AF65-F5344CB8AC3E}">
        <p14:creationId xmlns:p14="http://schemas.microsoft.com/office/powerpoint/2010/main" val="286021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scored below 20 points in pre-tests, but as high as 35 on post-tests, approaching the expert score of 36 points. Over half of the student respondents scored higher than 20 points in the post-assessment. 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 Interestingly, students who completed only a portion of the labs exhibited no statistically significant improvements post-implementation (ρ &gt; 0.05), Self-assessed pre-/post- student confidence on the </a:t>
            </a:r>
            <a:r>
              <a:rPr lang="en-US" sz="1200" i="1" kern="1200" dirty="0" smtClean="0">
                <a:solidFill>
                  <a:schemeClr val="tx1"/>
                </a:solidFill>
                <a:effectLst/>
                <a:latin typeface="+mn-lt"/>
                <a:ea typeface="+mn-ea"/>
                <a:cs typeface="+mn-cs"/>
              </a:rPr>
              <a:t>ESS</a:t>
            </a:r>
            <a:r>
              <a:rPr lang="en-US" sz="1200" kern="1200" dirty="0" smtClean="0">
                <a:solidFill>
                  <a:schemeClr val="tx1"/>
                </a:solidFill>
                <a:effectLst/>
                <a:latin typeface="+mn-lt"/>
                <a:ea typeface="+mn-ea"/>
                <a:cs typeface="+mn-cs"/>
              </a:rPr>
              <a:t> module increased from an average of 1.20 to 1.94. Similar results were observed for the </a:t>
            </a:r>
            <a:r>
              <a:rPr lang="en-US" sz="1200" i="1" kern="1200" dirty="0" err="1" smtClean="0">
                <a:solidFill>
                  <a:schemeClr val="tx1"/>
                </a:solidFill>
                <a:effectLst/>
                <a:latin typeface="+mn-lt"/>
                <a:ea typeface="+mn-ea"/>
                <a:cs typeface="+mn-cs"/>
              </a:rPr>
              <a:t>Cryosphere</a:t>
            </a:r>
            <a:r>
              <a:rPr lang="en-US" sz="1200" kern="1200" dirty="0" smtClean="0">
                <a:solidFill>
                  <a:schemeClr val="tx1"/>
                </a:solidFill>
                <a:effectLst/>
                <a:latin typeface="+mn-lt"/>
                <a:ea typeface="+mn-ea"/>
                <a:cs typeface="+mn-cs"/>
              </a:rPr>
              <a:t> module, where students either maintained or increased their confidence level from 2.95 to 3.60. </a:t>
            </a:r>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24</a:t>
            </a:fld>
            <a:endParaRPr lang="en-US"/>
          </a:p>
        </p:txBody>
      </p:sp>
    </p:spTree>
    <p:extLst>
      <p:ext uri="{BB962C8B-B14F-4D97-AF65-F5344CB8AC3E}">
        <p14:creationId xmlns:p14="http://schemas.microsoft.com/office/powerpoint/2010/main" val="3161189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students scored below 20 points in pre-tests, but as high as 35 on post-tests, approaching the expert score of 36 points. Over half of the student respondents scored higher than 20 points in the post-assessment. Pre- and post-instruction systems thinking scores differed significantly on </a:t>
            </a:r>
            <a:r>
              <a:rPr lang="en-US" sz="1200" kern="1200" dirty="0" err="1" smtClean="0">
                <a:solidFill>
                  <a:schemeClr val="tx1"/>
                </a:solidFill>
                <a:effectLst/>
                <a:latin typeface="+mn-lt"/>
                <a:ea typeface="+mn-ea"/>
                <a:cs typeface="+mn-cs"/>
              </a:rPr>
              <a:t>Wilcoxin</a:t>
            </a:r>
            <a:r>
              <a:rPr lang="en-US" sz="1200" kern="1200" dirty="0" smtClean="0">
                <a:solidFill>
                  <a:schemeClr val="tx1"/>
                </a:solidFill>
                <a:effectLst/>
                <a:latin typeface="+mn-lt"/>
                <a:ea typeface="+mn-ea"/>
                <a:cs typeface="+mn-cs"/>
              </a:rPr>
              <a:t> signed ranks test (ρ = 0.08, Z = -1.74). In addition,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analysis of pre-/post- conceptual understanding scores indicates statistically significant (ρ &lt; 0.01) improvements where post-scores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15.6) were higher than pre-scores (</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=10.2). Interestingly, students who completed only a portion of the labs exhibited no statistically significant improvements post-implementation (ρ &gt; 0.05), Self-assessed pre-/post- student confidence on the </a:t>
            </a:r>
            <a:r>
              <a:rPr lang="en-US" sz="1200" i="1" kern="1200" dirty="0" smtClean="0">
                <a:solidFill>
                  <a:schemeClr val="tx1"/>
                </a:solidFill>
                <a:effectLst/>
                <a:latin typeface="+mn-lt"/>
                <a:ea typeface="+mn-ea"/>
                <a:cs typeface="+mn-cs"/>
              </a:rPr>
              <a:t>ESS</a:t>
            </a:r>
            <a:r>
              <a:rPr lang="en-US" sz="1200" kern="1200" dirty="0" smtClean="0">
                <a:solidFill>
                  <a:schemeClr val="tx1"/>
                </a:solidFill>
                <a:effectLst/>
                <a:latin typeface="+mn-lt"/>
                <a:ea typeface="+mn-ea"/>
                <a:cs typeface="+mn-cs"/>
              </a:rPr>
              <a:t> module increased from an average of 1.20 to 1.94. Similar results were observed for the </a:t>
            </a:r>
            <a:r>
              <a:rPr lang="en-US" sz="1200" i="1" kern="1200" dirty="0" err="1" smtClean="0">
                <a:solidFill>
                  <a:schemeClr val="tx1"/>
                </a:solidFill>
                <a:effectLst/>
                <a:latin typeface="+mn-lt"/>
                <a:ea typeface="+mn-ea"/>
                <a:cs typeface="+mn-cs"/>
              </a:rPr>
              <a:t>Cryosphere</a:t>
            </a:r>
            <a:r>
              <a:rPr lang="en-US" sz="1200" kern="1200" dirty="0" smtClean="0">
                <a:solidFill>
                  <a:schemeClr val="tx1"/>
                </a:solidFill>
                <a:effectLst/>
                <a:latin typeface="+mn-lt"/>
                <a:ea typeface="+mn-ea"/>
                <a:cs typeface="+mn-cs"/>
              </a:rPr>
              <a:t> module, where students either maintained or increased their confidence level from 2.95 to 3.60.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26</a:t>
            </a:fld>
            <a:endParaRPr lang="en-US"/>
          </a:p>
        </p:txBody>
      </p:sp>
    </p:spTree>
    <p:extLst>
      <p:ext uri="{BB962C8B-B14F-4D97-AF65-F5344CB8AC3E}">
        <p14:creationId xmlns:p14="http://schemas.microsoft.com/office/powerpoint/2010/main" val="376829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showed significant increases in the number of arrows drawn (pre &lt; 3, post &gt; 5).  Furthermore,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analyses indicated statistically significant differences (ρ &lt; 0.05) on pre-/post- mean scores using the systems rubric (Table 3; pre-</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8.72, post-</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12.81).  When expert geoscientists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 were asked to complete the same task, an average of 10 arrows were drawn and an average score of 34 was achieved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27</a:t>
            </a:fld>
            <a:endParaRPr lang="en-US"/>
          </a:p>
        </p:txBody>
      </p:sp>
    </p:spTree>
    <p:extLst>
      <p:ext uri="{BB962C8B-B14F-4D97-AF65-F5344CB8AC3E}">
        <p14:creationId xmlns:p14="http://schemas.microsoft.com/office/powerpoint/2010/main" val="1360608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students showed significant increases in the number of arrows drawn (pre &lt; 3, post &gt; 5).  Furthermore, paired student </a:t>
            </a:r>
            <a:r>
              <a:rPr lang="en-US" sz="1200" i="1"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-test analyses indicated statistically significant differences (ρ &lt; 0.05) on pre-/post- mean scores using the systems rubric (Table 3; pre-</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8.72, post-</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 = 12.81).  When expert geoscientists (</a:t>
            </a:r>
            <a:r>
              <a:rPr lang="en-US" sz="1200" i="1" kern="1200" dirty="0" smtClean="0">
                <a:solidFill>
                  <a:schemeClr val="tx1"/>
                </a:solidFill>
                <a:effectLst/>
                <a:latin typeface="+mn-lt"/>
                <a:ea typeface="+mn-ea"/>
                <a:cs typeface="+mn-cs"/>
              </a:rPr>
              <a:t>n</a:t>
            </a:r>
            <a:r>
              <a:rPr lang="en-US" sz="1200" kern="1200" dirty="0" smtClean="0">
                <a:solidFill>
                  <a:schemeClr val="tx1"/>
                </a:solidFill>
                <a:effectLst/>
                <a:latin typeface="+mn-lt"/>
                <a:ea typeface="+mn-ea"/>
                <a:cs typeface="+mn-cs"/>
              </a:rPr>
              <a:t>=2) were asked to complete the same task, an average of 10 arrows were drawn and an average score of 34 was achieved </a:t>
            </a:r>
            <a:endParaRPr lang="en-US" dirty="0"/>
          </a:p>
        </p:txBody>
      </p:sp>
      <p:sp>
        <p:nvSpPr>
          <p:cNvPr id="4" name="Slide Number Placeholder 3"/>
          <p:cNvSpPr>
            <a:spLocks noGrp="1"/>
          </p:cNvSpPr>
          <p:nvPr>
            <p:ph type="sldNum" sz="quarter" idx="10"/>
          </p:nvPr>
        </p:nvSpPr>
        <p:spPr/>
        <p:txBody>
          <a:bodyPr/>
          <a:lstStyle/>
          <a:p>
            <a:fld id="{D2118665-945B-F648-A49A-075D0D1C1C0F}" type="slidenum">
              <a:rPr lang="en-US" smtClean="0"/>
              <a:t>28</a:t>
            </a:fld>
            <a:endParaRPr lang="en-US"/>
          </a:p>
        </p:txBody>
      </p:sp>
    </p:spTree>
    <p:extLst>
      <p:ext uri="{BB962C8B-B14F-4D97-AF65-F5344CB8AC3E}">
        <p14:creationId xmlns:p14="http://schemas.microsoft.com/office/powerpoint/2010/main" val="1360608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8/13/14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8/13/14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8/13/14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3822D-C37B-4859-8E84-4BB20203BA22}" type="datetimeFigureOut">
              <a:rPr lang="en-US" smtClean="0"/>
              <a:pPr/>
              <a:t>8/13/14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3822D-C37B-4859-8E84-4BB20203BA22}" type="datetimeFigureOut">
              <a:rPr lang="en-US" smtClean="0"/>
              <a:pPr/>
              <a:t>8/13/14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13822D-C37B-4859-8E84-4BB20203BA22}" type="datetimeFigureOut">
              <a:rPr lang="en-US" smtClean="0"/>
              <a:pPr/>
              <a:t>8/13/14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3822D-C37B-4859-8E84-4BB20203BA22}" type="datetimeFigureOut">
              <a:rPr lang="en-US" smtClean="0"/>
              <a:pPr/>
              <a:t>8/13/14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13822D-C37B-4859-8E84-4BB20203BA22}" type="datetimeFigureOut">
              <a:rPr lang="en-US" smtClean="0"/>
              <a:pPr/>
              <a:t>8/13/14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3822D-C37B-4859-8E84-4BB20203BA22}" type="datetimeFigureOut">
              <a:rPr lang="en-US" smtClean="0"/>
              <a:pPr/>
              <a:t>8/13/14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822D-C37B-4859-8E84-4BB20203BA22}" type="datetimeFigureOut">
              <a:rPr lang="en-US" smtClean="0"/>
              <a:pPr/>
              <a:t>8/13/14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3822D-C37B-4859-8E84-4BB20203BA22}" type="datetimeFigureOut">
              <a:rPr lang="en-US" smtClean="0"/>
              <a:pPr/>
              <a:t>8/13/14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F5990F-5560-4861-AD83-0D8CBCCB7BA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3822D-C37B-4859-8E84-4BB20203BA22}" type="datetimeFigureOut">
              <a:rPr lang="en-US" smtClean="0"/>
              <a:pPr/>
              <a:t>8/13/14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5990F-5560-4861-AD83-0D8CBCCB7BA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3.jpeg"/><Relationship Id="rId5" Type="http://schemas.openxmlformats.org/officeDocument/2006/relationships/image" Target="../media/image4.tiff"/><Relationship Id="rId6" Type="http://schemas.openxmlformats.org/officeDocument/2006/relationships/image" Target="../media/image5.gif"/><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http://serc.carleton.edu/earthlabs/cryosphere/index.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rc.carleton.edu/earthlabs/cryosphere/1.html" TargetMode="External"/><Relationship Id="rId3" Type="http://schemas.openxmlformats.org/officeDocument/2006/relationships/hyperlink" Target="http://serc.carleton.edu/eslabs/cryosphere/index.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2.xml.rels><?xml version="1.0" encoding="UTF-8" standalone="yes"?>
<Relationships xmlns="http://schemas.openxmlformats.org/package/2006/relationships"><Relationship Id="rId3" Type="http://schemas.openxmlformats.org/officeDocument/2006/relationships/hyperlink" Target="http://serc.carleton.edu/eet" TargetMode="External"/><Relationship Id="rId4" Type="http://schemas.openxmlformats.org/officeDocument/2006/relationships/hyperlink" Target="http://serc.carleton.edu/earthlabs" TargetMode="External"/><Relationship Id="rId5" Type="http://schemas.openxmlformats.org/officeDocument/2006/relationships/hyperlink" Target="http://serc.carleton.edu/eslabs" TargetMode="External"/><Relationship Id="rId6" Type="http://schemas.openxmlformats.org/officeDocument/2006/relationships/image" Target="../media/image6.jpeg"/><Relationship Id="rId7" Type="http://schemas.openxmlformats.org/officeDocument/2006/relationships/image" Target="../media/image7.jpg"/><Relationship Id="rId8"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cleanet.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hyperlink" Target="http://gettingsmart.com/cms/edreformer/new-report-highlights-real-teacher-retention-crisis-america/" TargetMode="External"/><Relationship Id="rId7" Type="http://schemas.openxmlformats.org/officeDocument/2006/relationships/image" Target="../media/image34.jpeg"/><Relationship Id="rId8" Type="http://schemas.openxmlformats.org/officeDocument/2006/relationships/hyperlink" Target="http://www.mnsu.edu/newstudent/seminar/" TargetMode="External"/><Relationship Id="rId9" Type="http://schemas.openxmlformats.org/officeDocument/2006/relationships/image" Target="../media/image35.jpeg"/><Relationship Id="rId10" Type="http://schemas.openxmlformats.org/officeDocument/2006/relationships/hyperlink" Target="http://www.uxmatters.com/mt/archives/2005/12/introduction-to-eyetracking-seeing-through-your-users-eyes.php" TargetMode="External"/><Relationship Id="rId11"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chart" Target="../charts/chart1.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chart" Target="../charts/chart2.xml"/><Relationship Id="rId10" Type="http://schemas.openxmlformats.org/officeDocument/2006/relationships/chart" Target="../charts/chart3.xml"/><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chart" Target="../charts/chart4.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3" Type="http://schemas.openxmlformats.org/officeDocument/2006/relationships/hyperlink" Target="http://www.climate.gov/teaching" TargetMode="External"/><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hyperlink" Target="http://cleanet.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chart" Target="../charts/chart5.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tiff"/><Relationship Id="rId5" Type="http://schemas.openxmlformats.org/officeDocument/2006/relationships/image" Target="../media/image43.png"/><Relationship Id="rId6" Type="http://schemas.openxmlformats.org/officeDocument/2006/relationships/image" Target="../media/image44.jpeg"/><Relationship Id="rId1" Type="http://schemas.microsoft.com/office/2007/relationships/media" Target="file:///\\localhost\Users\libarkin\Desktop\Cryovideo.mov" TargetMode="External"/><Relationship Id="rId2" Type="http://schemas.openxmlformats.org/officeDocument/2006/relationships/video" Target="file:///\\localhost\Users\libarkin\Desktop\Cryovideo.m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36.xml.rels><?xml version="1.0" encoding="UTF-8" standalone="yes"?>
<Relationships xmlns="http://schemas.openxmlformats.org/package/2006/relationships"><Relationship Id="rId3" Type="http://schemas.openxmlformats.org/officeDocument/2006/relationships/hyperlink" Target="http://serc.carleton.edu/eet" TargetMode="External"/><Relationship Id="rId4" Type="http://schemas.openxmlformats.org/officeDocument/2006/relationships/hyperlink" Target="http://serc.carleton.edu/earthlabs" TargetMode="External"/><Relationship Id="rId5" Type="http://schemas.openxmlformats.org/officeDocument/2006/relationships/hyperlink" Target="http://serc.carleton.edu/eslabs" TargetMode="External"/><Relationship Id="rId6" Type="http://schemas.openxmlformats.org/officeDocument/2006/relationships/image" Target="../media/image6.jpeg"/><Relationship Id="rId7" Type="http://schemas.openxmlformats.org/officeDocument/2006/relationships/image" Target="../media/image7.jpg"/><Relationship Id="rId8" Type="http://schemas.openxmlformats.org/officeDocument/2006/relationships/image" Target="../media/image8.png"/><Relationship Id="rId9" Type="http://schemas.openxmlformats.org/officeDocument/2006/relationships/hyperlink" Target="mailto:Tamara_Ledley@terc.edu" TargetMode="External"/><Relationship Id="rId10"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hyperlink" Target="http://cleanet.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rc.carleton.edu/eet" TargetMode="External"/><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hyperlink" Target="http://serc.carleton.edu/earthlabs/index.html" TargetMode="External"/><Relationship Id="rId4" Type="http://schemas.openxmlformats.org/officeDocument/2006/relationships/image" Target="../media/image4.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hyperlink" Target="http://serc.carleton.edu/eslabs"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hyperlink" Target="http://serc.carleton.edu/earthlab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lstStyle/>
          <a:p>
            <a:r>
              <a:rPr lang="en-US" dirty="0" err="1" smtClean="0"/>
              <a:t>EarthLabs</a:t>
            </a:r>
            <a:r>
              <a:rPr lang="en-US" dirty="0" smtClean="0"/>
              <a:t>: Laboratory Courses in Earth and Environmental Science</a:t>
            </a:r>
            <a:endParaRPr lang="en-US" dirty="0"/>
          </a:p>
        </p:txBody>
      </p:sp>
      <p:sp>
        <p:nvSpPr>
          <p:cNvPr id="3" name="Subtitle 2"/>
          <p:cNvSpPr>
            <a:spLocks noGrp="1"/>
          </p:cNvSpPr>
          <p:nvPr>
            <p:ph type="subTitle" idx="1"/>
          </p:nvPr>
        </p:nvSpPr>
        <p:spPr>
          <a:xfrm>
            <a:off x="685800" y="2743200"/>
            <a:ext cx="8077200" cy="2438400"/>
          </a:xfrm>
        </p:spPr>
        <p:txBody>
          <a:bodyPr>
            <a:noAutofit/>
          </a:bodyPr>
          <a:lstStyle/>
          <a:p>
            <a:pPr>
              <a:spcAft>
                <a:spcPts val="600"/>
              </a:spcAft>
            </a:pPr>
            <a:r>
              <a:rPr lang="en-US" sz="2500" u="sng" dirty="0" smtClean="0"/>
              <a:t>Tamara Shapiro </a:t>
            </a:r>
            <a:r>
              <a:rPr lang="en-US" sz="2500" u="sng" dirty="0" err="1" smtClean="0"/>
              <a:t>Ledley</a:t>
            </a:r>
            <a:r>
              <a:rPr lang="en-US" sz="2500" dirty="0" smtClean="0"/>
              <a:t>, </a:t>
            </a:r>
            <a:r>
              <a:rPr lang="en-US" sz="2500" dirty="0"/>
              <a:t>Nick </a:t>
            </a:r>
            <a:r>
              <a:rPr lang="en-US" sz="2500" dirty="0" smtClean="0"/>
              <a:t>Haddad, Erin </a:t>
            </a:r>
            <a:r>
              <a:rPr lang="en-US" sz="2500" dirty="0" err="1" smtClean="0"/>
              <a:t>Bardar</a:t>
            </a:r>
            <a:r>
              <a:rPr lang="en-US" sz="2500" dirty="0" smtClean="0"/>
              <a:t>,       Candace Dunlap, Jeff Lockwood, Betsy Youngman                             TERC, Cambridge MA</a:t>
            </a:r>
          </a:p>
          <a:p>
            <a:pPr>
              <a:spcAft>
                <a:spcPts val="600"/>
              </a:spcAft>
            </a:pPr>
            <a:r>
              <a:rPr lang="en-US" sz="2500" dirty="0" smtClean="0"/>
              <a:t>Karen McNeal, North Carolina State University</a:t>
            </a:r>
          </a:p>
          <a:p>
            <a:pPr>
              <a:spcAft>
                <a:spcPts val="600"/>
              </a:spcAft>
            </a:pPr>
            <a:r>
              <a:rPr lang="en-US" sz="2500" dirty="0" smtClean="0"/>
              <a:t>Julie </a:t>
            </a:r>
            <a:r>
              <a:rPr lang="en-US" sz="2500" dirty="0" err="1" smtClean="0"/>
              <a:t>Libarkin</a:t>
            </a:r>
            <a:r>
              <a:rPr lang="en-US" sz="2500" dirty="0" smtClean="0"/>
              <a:t>, Michigan State University</a:t>
            </a:r>
          </a:p>
          <a:p>
            <a:pPr>
              <a:spcAft>
                <a:spcPts val="600"/>
              </a:spcAft>
            </a:pPr>
            <a:r>
              <a:rPr lang="en-US" sz="2500" dirty="0" smtClean="0"/>
              <a:t>Kathy </a:t>
            </a:r>
            <a:r>
              <a:rPr lang="en-US" sz="2500" dirty="0" err="1" smtClean="0"/>
              <a:t>Ellins</a:t>
            </a:r>
            <a:r>
              <a:rPr lang="en-US" sz="2500" dirty="0" smtClean="0"/>
              <a:t>, University of Texas Austin</a:t>
            </a:r>
          </a:p>
        </p:txBody>
      </p:sp>
      <p:pic>
        <p:nvPicPr>
          <p:cNvPr id="4" name="Picture 3" descr="ScreenHunter_15 Aug. 30 17.32.gif"/>
          <p:cNvPicPr>
            <a:picLocks noChangeAspect="1"/>
          </p:cNvPicPr>
          <p:nvPr/>
        </p:nvPicPr>
        <p:blipFill>
          <a:blip r:embed="rId2"/>
          <a:stretch>
            <a:fillRect/>
          </a:stretch>
        </p:blipFill>
        <p:spPr>
          <a:xfrm>
            <a:off x="5945641" y="5562600"/>
            <a:ext cx="1445759" cy="1295400"/>
          </a:xfrm>
          <a:prstGeom prst="rect">
            <a:avLst/>
          </a:prstGeom>
        </p:spPr>
      </p:pic>
      <p:pic>
        <p:nvPicPr>
          <p:cNvPr id="5" name="Picture 4" descr="ScreenHunter_14 Aug. 30 17.30.gif"/>
          <p:cNvPicPr>
            <a:picLocks noChangeAspect="1"/>
          </p:cNvPicPr>
          <p:nvPr/>
        </p:nvPicPr>
        <p:blipFill>
          <a:blip r:embed="rId3"/>
          <a:stretch>
            <a:fillRect/>
          </a:stretch>
        </p:blipFill>
        <p:spPr>
          <a:xfrm>
            <a:off x="2438400" y="5643113"/>
            <a:ext cx="1238250" cy="1214887"/>
          </a:xfrm>
          <a:prstGeom prst="rect">
            <a:avLst/>
          </a:prstGeom>
        </p:spPr>
      </p:pic>
      <p:pic>
        <p:nvPicPr>
          <p:cNvPr id="7" name="Picture 6" descr="nsf4c.jpg"/>
          <p:cNvPicPr>
            <a:picLocks noChangeAspect="1"/>
          </p:cNvPicPr>
          <p:nvPr/>
        </p:nvPicPr>
        <p:blipFill>
          <a:blip r:embed="rId4"/>
          <a:stretch>
            <a:fillRect/>
          </a:stretch>
        </p:blipFill>
        <p:spPr>
          <a:xfrm>
            <a:off x="4191000" y="5581650"/>
            <a:ext cx="1276350" cy="1276350"/>
          </a:xfrm>
          <a:prstGeom prst="rect">
            <a:avLst/>
          </a:prstGeom>
        </p:spPr>
      </p:pic>
      <p:sp>
        <p:nvSpPr>
          <p:cNvPr id="8" name="TextBox 7"/>
          <p:cNvSpPr txBox="1"/>
          <p:nvPr/>
        </p:nvSpPr>
        <p:spPr>
          <a:xfrm>
            <a:off x="763341" y="5581471"/>
            <a:ext cx="1141659" cy="1200329"/>
          </a:xfrm>
          <a:prstGeom prst="rect">
            <a:avLst/>
          </a:prstGeom>
          <a:noFill/>
        </p:spPr>
        <p:txBody>
          <a:bodyPr wrap="none" rtlCol="0">
            <a:spAutoFit/>
          </a:bodyPr>
          <a:lstStyle/>
          <a:p>
            <a:pPr algn="r"/>
            <a:r>
              <a:rPr lang="en-US" sz="2400" dirty="0" smtClean="0"/>
              <a:t>With </a:t>
            </a:r>
          </a:p>
          <a:p>
            <a:pPr algn="r"/>
            <a:r>
              <a:rPr lang="en-US" sz="2400" dirty="0" smtClean="0"/>
              <a:t>funding</a:t>
            </a:r>
          </a:p>
          <a:p>
            <a:pPr algn="r"/>
            <a:r>
              <a:rPr lang="en-US" sz="2400" dirty="0" smtClean="0"/>
              <a:t>from</a:t>
            </a:r>
            <a:endParaRPr lang="en-US" sz="2400" dirty="0"/>
          </a:p>
        </p:txBody>
      </p:sp>
      <p:pic>
        <p:nvPicPr>
          <p:cNvPr id="9" name="Picture 8" descr="EL_Banne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pic>
        <p:nvPicPr>
          <p:cNvPr id="10" name="Picture 9" descr="2008_04 TS Ledley 0408.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895600"/>
            <a:ext cx="946945" cy="1295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err="1" smtClean="0"/>
              <a:t>EarthLabs</a:t>
            </a:r>
            <a:r>
              <a:rPr lang="en-US" dirty="0" smtClean="0"/>
              <a:t> Climate Introduction</a:t>
            </a:r>
            <a:endParaRPr lang="en-US" dirty="0"/>
          </a:p>
        </p:txBody>
      </p:sp>
      <p:pic>
        <p:nvPicPr>
          <p:cNvPr id="4" name="Content Placeholder 3" descr="Climate Module Introducation 2014-08-11 at 9.27.27 PM.png"/>
          <p:cNvPicPr>
            <a:picLocks noGrp="1" noChangeAspect="1"/>
          </p:cNvPicPr>
          <p:nvPr>
            <p:ph idx="1"/>
          </p:nvPr>
        </p:nvPicPr>
        <p:blipFill>
          <a:blip r:embed="rId2">
            <a:extLst>
              <a:ext uri="{28A0092B-C50C-407E-A947-70E740481C1C}">
                <a14:useLocalDpi xmlns:a14="http://schemas.microsoft.com/office/drawing/2010/main" val="0"/>
              </a:ext>
            </a:extLst>
          </a:blip>
          <a:srcRect l="-3151" r="-3151"/>
          <a:stretch>
            <a:fillRect/>
          </a:stretch>
        </p:blipFill>
        <p:spPr>
          <a:xfrm>
            <a:off x="-187706" y="914400"/>
            <a:ext cx="9560306" cy="5257800"/>
          </a:xfrm>
        </p:spPr>
      </p:pic>
      <p:sp>
        <p:nvSpPr>
          <p:cNvPr id="5" name="TextBox 4"/>
          <p:cNvSpPr txBox="1"/>
          <p:nvPr/>
        </p:nvSpPr>
        <p:spPr>
          <a:xfrm>
            <a:off x="1600200" y="6324600"/>
            <a:ext cx="5858770" cy="369332"/>
          </a:xfrm>
          <a:prstGeom prst="rect">
            <a:avLst/>
          </a:prstGeom>
          <a:noFill/>
        </p:spPr>
        <p:txBody>
          <a:bodyPr wrap="none" rtlCol="0">
            <a:spAutoFit/>
          </a:bodyPr>
          <a:lstStyle/>
          <a:p>
            <a:r>
              <a:rPr lang="en-US" dirty="0"/>
              <a:t>http://</a:t>
            </a:r>
            <a:r>
              <a:rPr lang="en-US" dirty="0" err="1"/>
              <a:t>serc.carleton.edu</a:t>
            </a:r>
            <a:r>
              <a:rPr lang="en-US" dirty="0"/>
              <a:t>/</a:t>
            </a:r>
            <a:r>
              <a:rPr lang="en-US" dirty="0" err="1"/>
              <a:t>earthlabs</a:t>
            </a:r>
            <a:r>
              <a:rPr lang="en-US" dirty="0"/>
              <a:t>/</a:t>
            </a:r>
            <a:r>
              <a:rPr lang="en-US" dirty="0" err="1"/>
              <a:t>climate_intro</a:t>
            </a:r>
            <a:r>
              <a:rPr lang="en-US" dirty="0"/>
              <a:t>/</a:t>
            </a:r>
            <a:r>
              <a:rPr lang="en-US" dirty="0" err="1"/>
              <a:t>index.html</a:t>
            </a:r>
            <a:endParaRPr lang="en-US" dirty="0"/>
          </a:p>
        </p:txBody>
      </p:sp>
    </p:spTree>
    <p:extLst>
      <p:ext uri="{BB962C8B-B14F-4D97-AF65-F5344CB8AC3E}">
        <p14:creationId xmlns:p14="http://schemas.microsoft.com/office/powerpoint/2010/main" val="5187790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8100"/>
            <a:ext cx="5715000" cy="1143000"/>
          </a:xfrm>
        </p:spPr>
        <p:txBody>
          <a:bodyPr>
            <a:normAutofit fontScale="90000"/>
          </a:bodyPr>
          <a:lstStyle/>
          <a:p>
            <a:r>
              <a:rPr lang="en-US" dirty="0"/>
              <a:t>Lab Overviews</a:t>
            </a:r>
            <a:br>
              <a:rPr lang="en-US" dirty="0"/>
            </a:br>
            <a:r>
              <a:rPr lang="en-US" sz="1800" dirty="0"/>
              <a:t>http://</a:t>
            </a:r>
            <a:r>
              <a:rPr lang="en-US" sz="1800" dirty="0" err="1"/>
              <a:t>serc.carleton.edu</a:t>
            </a:r>
            <a:r>
              <a:rPr lang="en-US" sz="1800" dirty="0"/>
              <a:t>/</a:t>
            </a:r>
            <a:r>
              <a:rPr lang="en-US" sz="1800" dirty="0" err="1"/>
              <a:t>earthlabs</a:t>
            </a:r>
            <a:r>
              <a:rPr lang="en-US" sz="1800" dirty="0"/>
              <a:t>/</a:t>
            </a:r>
            <a:r>
              <a:rPr lang="en-US" sz="1800" dirty="0" err="1"/>
              <a:t>cryosphere</a:t>
            </a:r>
            <a:r>
              <a:rPr lang="en-US" sz="1800" dirty="0"/>
              <a:t>/</a:t>
            </a:r>
            <a:r>
              <a:rPr lang="en-US" sz="1800" dirty="0" err="1"/>
              <a:t>lab_overviews.html</a:t>
            </a:r>
            <a:endParaRPr lang="en-US" sz="1800" dirty="0"/>
          </a:p>
        </p:txBody>
      </p:sp>
      <p:pic>
        <p:nvPicPr>
          <p:cNvPr id="5" name="Content Placeholder 4" descr="Lab Overviews 2014-08-10 at 11.35.37 AM.png"/>
          <p:cNvPicPr>
            <a:picLocks noGrp="1" noChangeAspect="1"/>
          </p:cNvPicPr>
          <p:nvPr>
            <p:ph idx="1"/>
          </p:nvPr>
        </p:nvPicPr>
        <p:blipFill>
          <a:blip r:embed="rId2">
            <a:extLst>
              <a:ext uri="{28A0092B-C50C-407E-A947-70E740481C1C}">
                <a14:useLocalDpi xmlns:a14="http://schemas.microsoft.com/office/drawing/2010/main" val="0"/>
              </a:ext>
            </a:extLst>
          </a:blip>
          <a:srcRect l="-11450" r="-11450"/>
          <a:stretch>
            <a:fillRect/>
          </a:stretch>
        </p:blipFill>
        <p:spPr>
          <a:xfrm>
            <a:off x="-685800" y="1295400"/>
            <a:ext cx="7059550" cy="3882481"/>
          </a:xfrm>
        </p:spPr>
      </p:pic>
      <p:pic>
        <p:nvPicPr>
          <p:cNvPr id="4" name="Picture 3" descr="EarthLabs-crop 2011-06-10 at 12.41.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04800"/>
            <a:ext cx="3478982" cy="838200"/>
          </a:xfrm>
          <a:prstGeom prst="rect">
            <a:avLst/>
          </a:prstGeom>
        </p:spPr>
      </p:pic>
      <p:pic>
        <p:nvPicPr>
          <p:cNvPr id="6" name="Picture 5" descr="Lab Overviews 2 2014-08-10 at 11.39.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3096279"/>
            <a:ext cx="5562600" cy="3761721"/>
          </a:xfrm>
          <a:prstGeom prst="rect">
            <a:avLst/>
          </a:prstGeom>
        </p:spPr>
      </p:pic>
    </p:spTree>
    <p:extLst>
      <p:ext uri="{BB962C8B-B14F-4D97-AF65-F5344CB8AC3E}">
        <p14:creationId xmlns:p14="http://schemas.microsoft.com/office/powerpoint/2010/main" val="39725963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ryosphere Lab 1 Teachers 2014-08-10 at 11.44.30 AM.png"/>
          <p:cNvPicPr>
            <a:picLocks noGrp="1" noChangeAspect="1"/>
          </p:cNvPicPr>
          <p:nvPr>
            <p:ph idx="1"/>
          </p:nvPr>
        </p:nvPicPr>
        <p:blipFill>
          <a:blip r:embed="rId2">
            <a:extLst>
              <a:ext uri="{28A0092B-C50C-407E-A947-70E740481C1C}">
                <a14:useLocalDpi xmlns:a14="http://schemas.microsoft.com/office/drawing/2010/main" val="0"/>
              </a:ext>
            </a:extLst>
          </a:blip>
          <a:srcRect l="-11870" r="-11870"/>
          <a:stretch>
            <a:fillRect/>
          </a:stretch>
        </p:blipFill>
        <p:spPr>
          <a:xfrm>
            <a:off x="-838200" y="12701"/>
            <a:ext cx="7696200" cy="4232614"/>
          </a:xfrm>
        </p:spPr>
      </p:pic>
      <p:pic>
        <p:nvPicPr>
          <p:cNvPr id="5" name="Picture 4" descr="Cryosphere Lab 1 Student 2014-08-10 at 11.45.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934757"/>
            <a:ext cx="5791200" cy="392324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C:\Documents and Settings\Tamara S Ledley\Desktop\Checking In &amp; Stop and Think.gif"/>
          <p:cNvPicPr>
            <a:picLocks noChangeAspect="1" noChangeArrowheads="1"/>
          </p:cNvPicPr>
          <p:nvPr/>
        </p:nvPicPr>
        <p:blipFill>
          <a:blip r:embed="rId2"/>
          <a:srcRect/>
          <a:stretch>
            <a:fillRect/>
          </a:stretch>
        </p:blipFill>
        <p:spPr bwMode="auto">
          <a:xfrm>
            <a:off x="1676400" y="3276600"/>
            <a:ext cx="6362962" cy="4046620"/>
          </a:xfrm>
          <a:prstGeom prst="rect">
            <a:avLst/>
          </a:prstGeom>
          <a:noFill/>
        </p:spPr>
      </p:pic>
      <p:pic>
        <p:nvPicPr>
          <p:cNvPr id="4" name="Picture 3" descr="EarthLabs Assessments 2014-08-10 at 11.53.5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 y="381000"/>
            <a:ext cx="8928100" cy="2997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Explore the Climate and the </a:t>
            </a:r>
            <a:r>
              <a:rPr lang="en-US" dirty="0" err="1" smtClean="0"/>
              <a:t>Cryosphere</a:t>
            </a:r>
            <a:r>
              <a:rPr lang="en-US" dirty="0" smtClean="0"/>
              <a:t> Module</a:t>
            </a:r>
            <a:endParaRPr lang="en-US" dirty="0"/>
          </a:p>
        </p:txBody>
      </p:sp>
      <p:sp>
        <p:nvSpPr>
          <p:cNvPr id="5" name="TextBox 4"/>
          <p:cNvSpPr txBox="1"/>
          <p:nvPr/>
        </p:nvSpPr>
        <p:spPr>
          <a:xfrm>
            <a:off x="5715000" y="1600200"/>
            <a:ext cx="3352800" cy="5524589"/>
          </a:xfrm>
          <a:prstGeom prst="rect">
            <a:avLst/>
          </a:prstGeom>
          <a:noFill/>
        </p:spPr>
        <p:txBody>
          <a:bodyPr wrap="square" rtlCol="0">
            <a:spAutoFit/>
          </a:bodyPr>
          <a:lstStyle/>
          <a:p>
            <a:pPr>
              <a:spcAft>
                <a:spcPts val="1800"/>
              </a:spcAft>
            </a:pPr>
            <a:r>
              <a:rPr lang="en-US" sz="2200" dirty="0" smtClean="0"/>
              <a:t>Key Questions</a:t>
            </a:r>
          </a:p>
          <a:p>
            <a:pPr marL="285750" indent="-285750">
              <a:spcAft>
                <a:spcPts val="1800"/>
              </a:spcAft>
              <a:buFont typeface="Arial"/>
              <a:buChar char="•"/>
            </a:pPr>
            <a:r>
              <a:rPr lang="en-US" sz="2200" dirty="0" smtClean="0"/>
              <a:t>What is the </a:t>
            </a:r>
            <a:r>
              <a:rPr lang="en-US" sz="2200" dirty="0" err="1"/>
              <a:t>c</a:t>
            </a:r>
            <a:r>
              <a:rPr lang="en-US" sz="2200" dirty="0" err="1" smtClean="0"/>
              <a:t>ryosphere</a:t>
            </a:r>
            <a:r>
              <a:rPr lang="en-US" sz="2200" dirty="0" smtClean="0"/>
              <a:t>?</a:t>
            </a:r>
          </a:p>
          <a:p>
            <a:pPr marL="285750" indent="-285750">
              <a:spcAft>
                <a:spcPts val="1800"/>
              </a:spcAft>
              <a:buFont typeface="Arial"/>
              <a:buChar char="•"/>
            </a:pPr>
            <a:r>
              <a:rPr lang="en-US" sz="2200" dirty="0" smtClean="0"/>
              <a:t>How and why does the </a:t>
            </a:r>
            <a:r>
              <a:rPr lang="en-US" sz="2200" dirty="0" err="1" smtClean="0"/>
              <a:t>cryosphere</a:t>
            </a:r>
            <a:r>
              <a:rPr lang="en-US" sz="2200" dirty="0" smtClean="0"/>
              <a:t> change over time?</a:t>
            </a:r>
          </a:p>
          <a:p>
            <a:pPr marL="285750" indent="-285750">
              <a:spcAft>
                <a:spcPts val="1800"/>
              </a:spcAft>
              <a:buFont typeface="Arial"/>
              <a:buChar char="•"/>
            </a:pPr>
            <a:r>
              <a:rPr lang="en-US" sz="2200" dirty="0" smtClean="0"/>
              <a:t>What are the timescales associated with changes in the </a:t>
            </a:r>
            <a:r>
              <a:rPr lang="en-US" sz="2200" dirty="0" err="1" smtClean="0"/>
              <a:t>cryosphere</a:t>
            </a:r>
            <a:r>
              <a:rPr lang="en-US" sz="2200" dirty="0" smtClean="0"/>
              <a:t>?</a:t>
            </a:r>
          </a:p>
          <a:p>
            <a:pPr marL="285750" indent="-285750">
              <a:spcAft>
                <a:spcPts val="1800"/>
              </a:spcAft>
              <a:buFont typeface="Arial"/>
              <a:buChar char="•"/>
            </a:pPr>
            <a:r>
              <a:rPr lang="en-US" sz="2200" dirty="0" smtClean="0"/>
              <a:t>How do climate and the </a:t>
            </a:r>
            <a:r>
              <a:rPr lang="en-US" sz="2200" dirty="0" err="1" smtClean="0"/>
              <a:t>cryosphere</a:t>
            </a:r>
            <a:r>
              <a:rPr lang="en-US" sz="2200" dirty="0" smtClean="0"/>
              <a:t> influence each other?</a:t>
            </a:r>
          </a:p>
          <a:p>
            <a:endParaRPr lang="en-US" dirty="0"/>
          </a:p>
          <a:p>
            <a:endParaRPr lang="en-US" dirty="0"/>
          </a:p>
        </p:txBody>
      </p:sp>
      <p:pic>
        <p:nvPicPr>
          <p:cNvPr id="7" name="Content Placeholder 6" descr="Teacher EarthLabs Cryosphere2014-08-04 at 9.31.42 PM.png"/>
          <p:cNvPicPr>
            <a:picLocks noGrp="1" noChangeAspect="1"/>
          </p:cNvPicPr>
          <p:nvPr>
            <p:ph idx="1"/>
          </p:nvPr>
        </p:nvPicPr>
        <p:blipFill>
          <a:blip r:embed="rId2">
            <a:extLst>
              <a:ext uri="{28A0092B-C50C-407E-A947-70E740481C1C}">
                <a14:useLocalDpi xmlns:a14="http://schemas.microsoft.com/office/drawing/2010/main" val="0"/>
              </a:ext>
            </a:extLst>
          </a:blip>
          <a:srcRect l="-24651" r="-24651"/>
          <a:stretch>
            <a:fillRect/>
          </a:stretch>
        </p:blipFill>
        <p:spPr>
          <a:xfrm>
            <a:off x="-1371600" y="1722437"/>
            <a:ext cx="8229600" cy="4525963"/>
          </a:xfrm>
        </p:spPr>
      </p:pic>
      <p:sp>
        <p:nvSpPr>
          <p:cNvPr id="8" name="TextBox 7"/>
          <p:cNvSpPr txBox="1"/>
          <p:nvPr/>
        </p:nvSpPr>
        <p:spPr>
          <a:xfrm>
            <a:off x="1600200" y="6475968"/>
            <a:ext cx="5791200" cy="369332"/>
          </a:xfrm>
          <a:prstGeom prst="rect">
            <a:avLst/>
          </a:prstGeom>
          <a:noFill/>
        </p:spPr>
        <p:txBody>
          <a:bodyPr wrap="square" rtlCol="0">
            <a:spAutoFit/>
          </a:bodyPr>
          <a:lstStyle/>
          <a:p>
            <a:r>
              <a:rPr lang="en-US" dirty="0">
                <a:hlinkClick r:id="rId3"/>
              </a:rPr>
              <a:t>http://serc.carleton.edu/earthlabs/cryosphere/</a:t>
            </a:r>
            <a:r>
              <a:rPr lang="en-US" dirty="0" smtClean="0">
                <a:hlinkClick r:id="rId3"/>
              </a:rPr>
              <a:t>index.html</a:t>
            </a:r>
            <a:r>
              <a:rPr lang="en-US" dirty="0" smtClean="0"/>
              <a:t> </a:t>
            </a:r>
            <a:endParaRPr lang="en-US" dirty="0"/>
          </a:p>
        </p:txBody>
      </p:sp>
    </p:spTree>
    <p:extLst>
      <p:ext uri="{BB962C8B-B14F-4D97-AF65-F5344CB8AC3E}">
        <p14:creationId xmlns:p14="http://schemas.microsoft.com/office/powerpoint/2010/main" val="37371295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Explore the Climate and the </a:t>
            </a:r>
            <a:r>
              <a:rPr lang="en-US" dirty="0" err="1" smtClean="0"/>
              <a:t>Cryosphere</a:t>
            </a:r>
            <a:r>
              <a:rPr lang="en-US" dirty="0" smtClean="0"/>
              <a:t> Module</a:t>
            </a:r>
            <a:endParaRPr lang="en-US" dirty="0"/>
          </a:p>
        </p:txBody>
      </p:sp>
      <p:sp>
        <p:nvSpPr>
          <p:cNvPr id="5" name="TextBox 4"/>
          <p:cNvSpPr txBox="1"/>
          <p:nvPr/>
        </p:nvSpPr>
        <p:spPr>
          <a:xfrm>
            <a:off x="6629400" y="1333411"/>
            <a:ext cx="3352800" cy="646331"/>
          </a:xfrm>
          <a:prstGeom prst="rect">
            <a:avLst/>
          </a:prstGeom>
          <a:noFill/>
        </p:spPr>
        <p:txBody>
          <a:bodyPr wrap="square" rtlCol="0">
            <a:spAutoFit/>
          </a:bodyPr>
          <a:lstStyle/>
          <a:p>
            <a:endParaRPr lang="en-US" dirty="0"/>
          </a:p>
          <a:p>
            <a:endParaRPr lang="en-US" dirty="0"/>
          </a:p>
        </p:txBody>
      </p:sp>
      <p:sp>
        <p:nvSpPr>
          <p:cNvPr id="3" name="Content Placeholder 2"/>
          <p:cNvSpPr>
            <a:spLocks noGrp="1"/>
          </p:cNvSpPr>
          <p:nvPr>
            <p:ph idx="1"/>
          </p:nvPr>
        </p:nvSpPr>
        <p:spPr>
          <a:xfrm>
            <a:off x="1752600" y="1524000"/>
            <a:ext cx="7239000" cy="5105400"/>
          </a:xfrm>
        </p:spPr>
        <p:txBody>
          <a:bodyPr>
            <a:normAutofit fontScale="77500" lnSpcReduction="20000"/>
          </a:bodyPr>
          <a:lstStyle/>
          <a:p>
            <a:r>
              <a:rPr lang="en-US" dirty="0"/>
              <a:t>Teachers Guide </a:t>
            </a:r>
          </a:p>
          <a:p>
            <a:pPr lvl="1"/>
            <a:r>
              <a:rPr lang="en-US" sz="2200" dirty="0" smtClean="0">
                <a:hlinkClick r:id="rId2"/>
              </a:rPr>
              <a:t>http</a:t>
            </a:r>
            <a:r>
              <a:rPr lang="en-US" sz="2200" dirty="0">
                <a:hlinkClick r:id="rId2"/>
              </a:rPr>
              <a:t>://serc.carleton.edu/earthlabs/cryosphere/1.</a:t>
            </a:r>
            <a:r>
              <a:rPr lang="en-US" sz="2200" dirty="0" smtClean="0">
                <a:hlinkClick r:id="rId2"/>
              </a:rPr>
              <a:t>html</a:t>
            </a:r>
            <a:r>
              <a:rPr lang="en-US" sz="2200" dirty="0" smtClean="0"/>
              <a:t> </a:t>
            </a:r>
          </a:p>
          <a:p>
            <a:r>
              <a:rPr lang="en-US" dirty="0" smtClean="0"/>
              <a:t>Student Portal</a:t>
            </a:r>
          </a:p>
          <a:p>
            <a:pPr lvl="1"/>
            <a:r>
              <a:rPr lang="en-US" sz="2200" dirty="0">
                <a:hlinkClick r:id="rId3"/>
              </a:rPr>
              <a:t>http://serc.carleton.edu/eslabs/cryosphere/</a:t>
            </a:r>
            <a:r>
              <a:rPr lang="en-US" sz="2200" dirty="0" smtClean="0">
                <a:hlinkClick r:id="rId3"/>
              </a:rPr>
              <a:t>index.html</a:t>
            </a:r>
            <a:r>
              <a:rPr lang="en-US" sz="2200" dirty="0" smtClean="0"/>
              <a:t> </a:t>
            </a:r>
          </a:p>
          <a:p>
            <a:pPr>
              <a:spcBef>
                <a:spcPts val="3768"/>
              </a:spcBef>
            </a:pPr>
            <a:r>
              <a:rPr lang="en-US" dirty="0" smtClean="0"/>
              <a:t>Lab Overviews</a:t>
            </a:r>
          </a:p>
          <a:p>
            <a:r>
              <a:rPr lang="en-US" dirty="0" smtClean="0"/>
              <a:t>The </a:t>
            </a:r>
            <a:r>
              <a:rPr lang="en-US" dirty="0" err="1" smtClean="0"/>
              <a:t>Cryosphere</a:t>
            </a:r>
            <a:r>
              <a:rPr lang="en-US" dirty="0" smtClean="0"/>
              <a:t> Labs</a:t>
            </a:r>
          </a:p>
          <a:p>
            <a:pPr marL="971550" lvl="1" indent="-514350">
              <a:buFont typeface="+mj-lt"/>
              <a:buAutoNum type="arabicPeriod"/>
            </a:pPr>
            <a:r>
              <a:rPr lang="en-US" dirty="0" smtClean="0"/>
              <a:t>Getting to Know the </a:t>
            </a:r>
            <a:r>
              <a:rPr lang="en-US" dirty="0" err="1"/>
              <a:t>C</a:t>
            </a:r>
            <a:r>
              <a:rPr lang="en-US" dirty="0" err="1" smtClean="0"/>
              <a:t>ryosphere</a:t>
            </a:r>
            <a:endParaRPr lang="en-US" dirty="0" smtClean="0"/>
          </a:p>
          <a:p>
            <a:pPr marL="971550" lvl="1" indent="-514350">
              <a:buFont typeface="+mj-lt"/>
              <a:buAutoNum type="arabicPeriod"/>
            </a:pPr>
            <a:r>
              <a:rPr lang="en-US" dirty="0" smtClean="0"/>
              <a:t>Earth’s Frozen Oceans</a:t>
            </a:r>
          </a:p>
          <a:p>
            <a:pPr marL="971550" lvl="1" indent="-514350">
              <a:buFont typeface="+mj-lt"/>
              <a:buAutoNum type="arabicPeriod"/>
            </a:pPr>
            <a:r>
              <a:rPr lang="en-US" dirty="0" smtClean="0"/>
              <a:t>Land Ice</a:t>
            </a:r>
          </a:p>
          <a:p>
            <a:pPr marL="971550" lvl="1" indent="-514350">
              <a:buFont typeface="+mj-lt"/>
              <a:buAutoNum type="arabicPeriod"/>
            </a:pPr>
            <a:r>
              <a:rPr lang="en-US" dirty="0" smtClean="0"/>
              <a:t>Climate History and the </a:t>
            </a:r>
            <a:r>
              <a:rPr lang="en-US" dirty="0" err="1" smtClean="0"/>
              <a:t>Cryosphere</a:t>
            </a:r>
            <a:endParaRPr lang="en-US" dirty="0" smtClean="0"/>
          </a:p>
          <a:p>
            <a:pPr marL="971550" lvl="1" indent="-514350">
              <a:buFont typeface="+mj-lt"/>
              <a:buAutoNum type="arabicPeriod"/>
            </a:pPr>
            <a:r>
              <a:rPr lang="en-US" dirty="0" smtClean="0"/>
              <a:t>Evidence of Recent Change</a:t>
            </a:r>
          </a:p>
          <a:p>
            <a:pPr marL="971550" lvl="1" indent="-514350">
              <a:buFont typeface="+mj-lt"/>
              <a:buAutoNum type="arabicPeriod"/>
            </a:pPr>
            <a:r>
              <a:rPr lang="en-US" dirty="0" smtClean="0"/>
              <a:t>Future of the </a:t>
            </a:r>
            <a:r>
              <a:rPr lang="en-US" dirty="0" err="1" smtClean="0"/>
              <a:t>Cryosphere</a:t>
            </a:r>
            <a:endParaRPr lang="en-US" dirty="0" smtClean="0"/>
          </a:p>
          <a:p>
            <a:r>
              <a:rPr lang="en-US" dirty="0" err="1" smtClean="0"/>
              <a:t>Cryosphere</a:t>
            </a:r>
            <a:r>
              <a:rPr lang="en-US" dirty="0" smtClean="0"/>
              <a:t> Glossary</a:t>
            </a:r>
          </a:p>
          <a:p>
            <a:pPr lvl="1"/>
            <a:endParaRPr lang="en-US" sz="2000" dirty="0"/>
          </a:p>
        </p:txBody>
      </p:sp>
    </p:spTree>
    <p:extLst>
      <p:ext uri="{BB962C8B-B14F-4D97-AF65-F5344CB8AC3E}">
        <p14:creationId xmlns:p14="http://schemas.microsoft.com/office/powerpoint/2010/main" val="27734459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EarthLabs</a:t>
            </a:r>
            <a:r>
              <a:rPr lang="en-US" dirty="0" smtClean="0"/>
              <a:t> - </a:t>
            </a:r>
            <a:r>
              <a:rPr lang="en-US" dirty="0" err="1" smtClean="0"/>
              <a:t>Cryosphere</a:t>
            </a:r>
            <a:endParaRPr lang="en-US" dirty="0"/>
          </a:p>
        </p:txBody>
      </p:sp>
      <p:sp>
        <p:nvSpPr>
          <p:cNvPr id="3" name="Content Placeholder 2"/>
          <p:cNvSpPr>
            <a:spLocks noGrp="1"/>
          </p:cNvSpPr>
          <p:nvPr>
            <p:ph idx="1"/>
          </p:nvPr>
        </p:nvSpPr>
        <p:spPr>
          <a:xfrm>
            <a:off x="457200" y="1143000"/>
            <a:ext cx="4419600" cy="5943600"/>
          </a:xfrm>
        </p:spPr>
        <p:txBody>
          <a:bodyPr>
            <a:normAutofit/>
          </a:bodyPr>
          <a:lstStyle/>
          <a:p>
            <a:r>
              <a:rPr lang="en-US" sz="3000" dirty="0" smtClean="0"/>
              <a:t>Getting to Know the </a:t>
            </a:r>
            <a:r>
              <a:rPr lang="en-US" sz="3000" dirty="0" err="1" smtClean="0"/>
              <a:t>Cryosphere</a:t>
            </a:r>
            <a:endParaRPr lang="en-US" sz="3000" dirty="0" smtClean="0"/>
          </a:p>
          <a:p>
            <a:pPr lvl="1"/>
            <a:r>
              <a:rPr lang="en-US" sz="2000" dirty="0" smtClean="0"/>
              <a:t>What are the components of the </a:t>
            </a:r>
            <a:r>
              <a:rPr lang="en-US" sz="2000" dirty="0" err="1" smtClean="0"/>
              <a:t>cryosphere</a:t>
            </a:r>
            <a:endParaRPr lang="en-US" sz="2000" dirty="0"/>
          </a:p>
          <a:p>
            <a:pPr lvl="1"/>
            <a:r>
              <a:rPr lang="en-US" sz="2000" dirty="0" smtClean="0"/>
              <a:t>How climate and the </a:t>
            </a:r>
            <a:r>
              <a:rPr lang="en-US" sz="2000" dirty="0" err="1" smtClean="0"/>
              <a:t>cryosphere</a:t>
            </a:r>
            <a:r>
              <a:rPr lang="en-US" sz="2000" dirty="0" smtClean="0"/>
              <a:t> influence each other</a:t>
            </a:r>
            <a:endParaRPr lang="en-US" dirty="0" smtClean="0"/>
          </a:p>
          <a:p>
            <a:r>
              <a:rPr lang="en-US" sz="3000" dirty="0" smtClean="0"/>
              <a:t>Earth’s Frozen Oceans</a:t>
            </a:r>
          </a:p>
          <a:p>
            <a:pPr lvl="1"/>
            <a:r>
              <a:rPr lang="en-US" sz="2000" dirty="0" smtClean="0"/>
              <a:t>How does sea ice form and how it influences ocean currents</a:t>
            </a:r>
          </a:p>
          <a:p>
            <a:pPr lvl="1"/>
            <a:r>
              <a:rPr lang="en-US" sz="2000" dirty="0" smtClean="0"/>
              <a:t>How does sea ice thickness change over time</a:t>
            </a:r>
          </a:p>
          <a:p>
            <a:r>
              <a:rPr lang="en-US" sz="3000" dirty="0" smtClean="0"/>
              <a:t>Land Ice</a:t>
            </a:r>
          </a:p>
          <a:p>
            <a:pPr lvl="1"/>
            <a:r>
              <a:rPr lang="en-US" sz="2000" dirty="0" smtClean="0"/>
              <a:t>How do glaciers form</a:t>
            </a:r>
          </a:p>
          <a:p>
            <a:pPr lvl="1"/>
            <a:r>
              <a:rPr lang="en-US" sz="2000" dirty="0" smtClean="0"/>
              <a:t>How do glaciers move</a:t>
            </a:r>
            <a:endParaRPr lang="en-US" sz="2000" dirty="0"/>
          </a:p>
        </p:txBody>
      </p:sp>
      <p:pic>
        <p:nvPicPr>
          <p:cNvPr id="5" name="Picture 4" descr="IMG_0028.JPG"/>
          <p:cNvPicPr>
            <a:picLocks noChangeAspect="1"/>
          </p:cNvPicPr>
          <p:nvPr/>
        </p:nvPicPr>
        <p:blipFill>
          <a:blip r:embed="rId2" cstate="print"/>
          <a:stretch>
            <a:fillRect/>
          </a:stretch>
        </p:blipFill>
        <p:spPr>
          <a:xfrm>
            <a:off x="7200900" y="2438400"/>
            <a:ext cx="1943100" cy="2590800"/>
          </a:xfrm>
          <a:prstGeom prst="rect">
            <a:avLst/>
          </a:prstGeom>
        </p:spPr>
      </p:pic>
      <p:pic>
        <p:nvPicPr>
          <p:cNvPr id="4" name="Picture 3" descr="inuit_testing_ice_thickness crop.jpg"/>
          <p:cNvPicPr>
            <a:picLocks noChangeAspect="1"/>
          </p:cNvPicPr>
          <p:nvPr/>
        </p:nvPicPr>
        <p:blipFill>
          <a:blip r:embed="rId3"/>
          <a:stretch>
            <a:fillRect/>
          </a:stretch>
        </p:blipFill>
        <p:spPr>
          <a:xfrm>
            <a:off x="5105400" y="1088231"/>
            <a:ext cx="2413000" cy="2277269"/>
          </a:xfrm>
          <a:prstGeom prst="rect">
            <a:avLst/>
          </a:prstGeom>
        </p:spPr>
      </p:pic>
      <p:pic>
        <p:nvPicPr>
          <p:cNvPr id="7" name="Picture 6" descr="Ocean Circulation 2014-08-11 at 9.56.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4495800"/>
            <a:ext cx="3543467" cy="2209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074.JPG"/>
          <p:cNvPicPr>
            <a:picLocks noChangeAspect="1"/>
          </p:cNvPicPr>
          <p:nvPr/>
        </p:nvPicPr>
        <p:blipFill>
          <a:blip r:embed="rId2" cstate="print"/>
          <a:stretch>
            <a:fillRect/>
          </a:stretch>
        </p:blipFill>
        <p:spPr>
          <a:xfrm>
            <a:off x="6248400" y="685800"/>
            <a:ext cx="2819400" cy="3759200"/>
          </a:xfrm>
          <a:prstGeom prst="rect">
            <a:avLst/>
          </a:prstGeom>
        </p:spPr>
      </p:pic>
      <p:sp>
        <p:nvSpPr>
          <p:cNvPr id="2" name="Title 1"/>
          <p:cNvSpPr>
            <a:spLocks noGrp="1"/>
          </p:cNvSpPr>
          <p:nvPr>
            <p:ph type="title"/>
          </p:nvPr>
        </p:nvSpPr>
        <p:spPr>
          <a:xfrm>
            <a:off x="533400" y="-76200"/>
            <a:ext cx="8229600" cy="1143000"/>
          </a:xfrm>
        </p:spPr>
        <p:txBody>
          <a:bodyPr/>
          <a:lstStyle/>
          <a:p>
            <a:r>
              <a:rPr lang="en-US" dirty="0" err="1" smtClean="0"/>
              <a:t>EarthLabs</a:t>
            </a:r>
            <a:r>
              <a:rPr lang="en-US" dirty="0" smtClean="0"/>
              <a:t> - </a:t>
            </a:r>
            <a:r>
              <a:rPr lang="en-US" dirty="0" err="1" smtClean="0"/>
              <a:t>Cryosphere</a:t>
            </a:r>
            <a:endParaRPr lang="en-US" dirty="0"/>
          </a:p>
        </p:txBody>
      </p:sp>
      <p:sp>
        <p:nvSpPr>
          <p:cNvPr id="3" name="Content Placeholder 2"/>
          <p:cNvSpPr>
            <a:spLocks noGrp="1"/>
          </p:cNvSpPr>
          <p:nvPr>
            <p:ph idx="1"/>
          </p:nvPr>
        </p:nvSpPr>
        <p:spPr>
          <a:xfrm>
            <a:off x="76200" y="990600"/>
            <a:ext cx="6477000" cy="5562600"/>
          </a:xfrm>
        </p:spPr>
        <p:txBody>
          <a:bodyPr>
            <a:normAutofit fontScale="92500" lnSpcReduction="10000"/>
          </a:bodyPr>
          <a:lstStyle/>
          <a:p>
            <a:r>
              <a:rPr lang="en-US" dirty="0" smtClean="0"/>
              <a:t>Climate History and the </a:t>
            </a:r>
            <a:r>
              <a:rPr lang="en-US" dirty="0" err="1" smtClean="0"/>
              <a:t>Cryosphere</a:t>
            </a:r>
            <a:endParaRPr lang="en-US" dirty="0" smtClean="0"/>
          </a:p>
          <a:p>
            <a:pPr lvl="1"/>
            <a:r>
              <a:rPr lang="en-US" sz="2200" dirty="0" smtClean="0"/>
              <a:t>Land ice</a:t>
            </a:r>
          </a:p>
          <a:p>
            <a:pPr lvl="1"/>
            <a:r>
              <a:rPr lang="en-US" sz="2200" dirty="0" smtClean="0"/>
              <a:t>Processes and timescales involved in glaciation</a:t>
            </a:r>
          </a:p>
          <a:p>
            <a:pPr lvl="1"/>
            <a:r>
              <a:rPr lang="en-US" sz="2200" dirty="0" smtClean="0"/>
              <a:t>How do scientists study glaciers</a:t>
            </a:r>
          </a:p>
          <a:p>
            <a:pPr lvl="1"/>
            <a:r>
              <a:rPr lang="en-US" sz="2200" dirty="0" smtClean="0"/>
              <a:t>How </a:t>
            </a:r>
            <a:r>
              <a:rPr lang="en-US" sz="2200" dirty="0" err="1" smtClean="0"/>
              <a:t>temperture</a:t>
            </a:r>
            <a:r>
              <a:rPr lang="en-US" sz="2200" dirty="0" smtClean="0"/>
              <a:t>, glaciers, coastlines and sea level changed over the past 450,000 years </a:t>
            </a:r>
          </a:p>
          <a:p>
            <a:endParaRPr lang="en-US" sz="1600" dirty="0" smtClean="0"/>
          </a:p>
          <a:p>
            <a:r>
              <a:rPr lang="en-US" dirty="0" smtClean="0"/>
              <a:t>Evidence of Recent Change</a:t>
            </a:r>
          </a:p>
          <a:p>
            <a:pPr lvl="1"/>
            <a:r>
              <a:rPr lang="en-US" sz="2300" dirty="0" smtClean="0"/>
              <a:t>Examine how land glaciers and sea ice have changed over the recent past</a:t>
            </a:r>
          </a:p>
          <a:p>
            <a:endParaRPr lang="en-US" sz="1600" dirty="0" smtClean="0">
              <a:solidFill>
                <a:schemeClr val="tx1">
                  <a:lumMod val="65000"/>
                </a:schemeClr>
              </a:solidFill>
            </a:endParaRPr>
          </a:p>
          <a:p>
            <a:r>
              <a:rPr lang="en-US" dirty="0" smtClean="0"/>
              <a:t>Future of the </a:t>
            </a:r>
            <a:r>
              <a:rPr lang="en-US" dirty="0" err="1" smtClean="0"/>
              <a:t>Cryosphere</a:t>
            </a:r>
            <a:endParaRPr lang="en-US" dirty="0" smtClean="0"/>
          </a:p>
          <a:p>
            <a:pPr lvl="1"/>
            <a:r>
              <a:rPr lang="en-US" sz="2000" dirty="0" smtClean="0"/>
              <a:t>Contemplate how climate will change                               in the future based on model results</a:t>
            </a:r>
          </a:p>
          <a:p>
            <a:pPr lvl="1"/>
            <a:r>
              <a:rPr lang="en-US" sz="2000" dirty="0" smtClean="0"/>
              <a:t>Contemplate how changes in glaciers                              will contribute to sea level rise</a:t>
            </a:r>
          </a:p>
        </p:txBody>
      </p:sp>
      <p:pic>
        <p:nvPicPr>
          <p:cNvPr id="7" name="Picture 6" descr="Ice Core 2014-08-11 at 10.0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789" y="4381620"/>
            <a:ext cx="2324611" cy="2171580"/>
          </a:xfrm>
          <a:prstGeom prst="rect">
            <a:avLst/>
          </a:prstGeom>
        </p:spPr>
      </p:pic>
      <p:pic>
        <p:nvPicPr>
          <p:cNvPr id="9" name="Picture 8" descr="Screen Shot 2014-08-11 at 10.05.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234329"/>
            <a:ext cx="1715477" cy="262367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57200" y="609600"/>
            <a:ext cx="8229600" cy="1143000"/>
          </a:xfrm>
        </p:spPr>
        <p:txBody>
          <a:bodyPr>
            <a:normAutofit fontScale="90000"/>
          </a:bodyPr>
          <a:lstStyle/>
          <a:p>
            <a:r>
              <a:rPr lang="en-US" sz="4000" dirty="0">
                <a:solidFill>
                  <a:srgbClr val="FFFFFF"/>
                </a:solidFill>
              </a:rPr>
              <a:t>Cognitive Challenges to Understanding Climate </a:t>
            </a:r>
            <a:r>
              <a:rPr lang="en-US" sz="4000" dirty="0" smtClean="0">
                <a:solidFill>
                  <a:srgbClr val="FFFFFF"/>
                </a:solidFill>
              </a:rPr>
              <a:t>Change</a:t>
            </a:r>
            <a:endParaRPr lang="en-US" sz="4000" dirty="0">
              <a:solidFill>
                <a:srgbClr val="FFFFFF"/>
              </a:solidFill>
            </a:endParaRPr>
          </a:p>
        </p:txBody>
      </p:sp>
      <p:sp>
        <p:nvSpPr>
          <p:cNvPr id="2055" name="Rectangle 7"/>
          <p:cNvSpPr>
            <a:spLocks noGrp="1" noChangeArrowheads="1"/>
          </p:cNvSpPr>
          <p:nvPr>
            <p:ph idx="1"/>
          </p:nvPr>
        </p:nvSpPr>
        <p:spPr>
          <a:xfrm>
            <a:off x="381000" y="1828800"/>
            <a:ext cx="8229600" cy="4876800"/>
          </a:xfrm>
        </p:spPr>
        <p:txBody>
          <a:bodyPr>
            <a:normAutofit/>
          </a:bodyPr>
          <a:lstStyle/>
          <a:p>
            <a:r>
              <a:rPr lang="en-US" u="sng" dirty="0" smtClean="0">
                <a:solidFill>
                  <a:srgbClr val="FFFFFF"/>
                </a:solidFill>
              </a:rPr>
              <a:t>Earth System Science </a:t>
            </a:r>
          </a:p>
          <a:p>
            <a:pPr lvl="1"/>
            <a:r>
              <a:rPr lang="en-US" sz="2400" dirty="0" smtClean="0">
                <a:solidFill>
                  <a:srgbClr val="FFFFFF"/>
                </a:solidFill>
              </a:rPr>
              <a:t>Understanding the interconnectedness of all of the components of the system</a:t>
            </a:r>
          </a:p>
          <a:p>
            <a:pPr lvl="1"/>
            <a:r>
              <a:rPr lang="en-US" sz="2400" dirty="0" smtClean="0">
                <a:solidFill>
                  <a:srgbClr val="FFFFFF"/>
                </a:solidFill>
              </a:rPr>
              <a:t>Changes in one component can have large and  unanticipated impacts on  other components</a:t>
            </a:r>
          </a:p>
          <a:p>
            <a:pPr>
              <a:lnSpc>
                <a:spcPct val="90000"/>
              </a:lnSpc>
            </a:pPr>
            <a:r>
              <a:rPr lang="en-US" u="sng" dirty="0" smtClean="0">
                <a:solidFill>
                  <a:srgbClr val="FFFFFF"/>
                </a:solidFill>
              </a:rPr>
              <a:t>Change Over Time on Multiple and Embedded Time Scales</a:t>
            </a:r>
            <a:endParaRPr lang="en-US" dirty="0" smtClean="0">
              <a:solidFill>
                <a:srgbClr val="FFFFFF"/>
              </a:solidFill>
            </a:endParaRPr>
          </a:p>
          <a:p>
            <a:pPr lvl="1">
              <a:lnSpc>
                <a:spcPct val="90000"/>
              </a:lnSpc>
            </a:pPr>
            <a:r>
              <a:rPr lang="en-US" sz="2400" dirty="0" smtClean="0">
                <a:solidFill>
                  <a:srgbClr val="FFFFFF"/>
                </a:solidFill>
              </a:rPr>
              <a:t>Daily, seasonal, annual, </a:t>
            </a:r>
            <a:r>
              <a:rPr lang="en-US" sz="2400" dirty="0" err="1" smtClean="0">
                <a:solidFill>
                  <a:srgbClr val="FFFFFF"/>
                </a:solidFill>
              </a:rPr>
              <a:t>interannual</a:t>
            </a:r>
            <a:r>
              <a:rPr lang="en-US" sz="2400" dirty="0" smtClean="0">
                <a:solidFill>
                  <a:srgbClr val="FFFFFF"/>
                </a:solidFill>
              </a:rPr>
              <a:t>, decadal, century, glacial, geologic…</a:t>
            </a:r>
          </a:p>
          <a:p>
            <a:pPr lvl="1">
              <a:lnSpc>
                <a:spcPct val="90000"/>
              </a:lnSpc>
            </a:pPr>
            <a:r>
              <a:rPr lang="en-US" sz="2400" dirty="0" smtClean="0">
                <a:solidFill>
                  <a:srgbClr val="FFFFFF"/>
                </a:solidFill>
              </a:rPr>
              <a:t>Long-term change manifested as impact on shorter cycles</a:t>
            </a:r>
          </a:p>
          <a:p>
            <a:pPr lvl="1"/>
            <a:endParaRPr lang="en-US" dirty="0">
              <a:solidFill>
                <a:srgbClr val="FFFFCC"/>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227577" y="1241522"/>
            <a:ext cx="8775745" cy="5139868"/>
          </a:xfrm>
          <a:prstGeom prst="rect">
            <a:avLst/>
          </a:prstGeom>
          <a:noFill/>
        </p:spPr>
        <p:txBody>
          <a:bodyPr wrap="square" rtlCol="0">
            <a:spAutoFit/>
          </a:bodyPr>
          <a:lstStyle/>
          <a:p>
            <a:pPr algn="ctr"/>
            <a:r>
              <a:rPr lang="en-US" sz="3200" b="1" dirty="0" err="1" smtClean="0"/>
              <a:t>EarthLabs</a:t>
            </a:r>
            <a:r>
              <a:rPr lang="en-US" sz="3200" b="1" dirty="0" smtClean="0"/>
              <a:t> Educational Research</a:t>
            </a:r>
          </a:p>
          <a:p>
            <a:pPr algn="ctr"/>
            <a:endParaRPr lang="en-US" sz="2000" b="1" dirty="0" smtClean="0"/>
          </a:p>
          <a:p>
            <a:pPr marL="404813" indent="-404813"/>
            <a:r>
              <a:rPr lang="en-US" sz="3200" dirty="0" smtClean="0"/>
              <a:t>•  </a:t>
            </a:r>
            <a:r>
              <a:rPr lang="en-US" sz="3200" dirty="0"/>
              <a:t>How does the on-line </a:t>
            </a:r>
            <a:r>
              <a:rPr lang="en-US" sz="3200" dirty="0" err="1"/>
              <a:t>EarthLabs</a:t>
            </a:r>
            <a:r>
              <a:rPr lang="en-US" sz="3200" dirty="0"/>
              <a:t> curriculum assist students in developing understanding of temporal and spatial dynamics, system interactions, and conceptual knowledge of climate? </a:t>
            </a:r>
            <a:endParaRPr lang="en-US" sz="3200" dirty="0" smtClean="0"/>
          </a:p>
          <a:p>
            <a:pPr marL="404813" indent="-404813"/>
            <a:endParaRPr lang="en-US" sz="3200" dirty="0"/>
          </a:p>
          <a:p>
            <a:pPr marL="457200" indent="-457200">
              <a:buFont typeface="Arial" pitchFamily="34" charset="0"/>
              <a:buChar char="•"/>
            </a:pPr>
            <a:r>
              <a:rPr lang="en-US" sz="3200" dirty="0" smtClean="0"/>
              <a:t>How </a:t>
            </a:r>
            <a:r>
              <a:rPr lang="en-US" sz="3200" dirty="0"/>
              <a:t>do users engage with and navigate the on-line </a:t>
            </a:r>
            <a:r>
              <a:rPr lang="en-US" sz="3200" dirty="0" err="1"/>
              <a:t>EarthLabs</a:t>
            </a:r>
            <a:r>
              <a:rPr lang="en-US" sz="3200" dirty="0"/>
              <a:t> curriculum? </a:t>
            </a:r>
          </a:p>
          <a:p>
            <a:endParaRPr lang="en-US" sz="2000" b="1" dirty="0" smtClean="0"/>
          </a:p>
        </p:txBody>
      </p:sp>
    </p:spTree>
    <p:extLst>
      <p:ext uri="{BB962C8B-B14F-4D97-AF65-F5344CB8AC3E}">
        <p14:creationId xmlns:p14="http://schemas.microsoft.com/office/powerpoint/2010/main" val="13337175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Autofit/>
          </a:bodyPr>
          <a:lstStyle/>
          <a:p>
            <a:r>
              <a:rPr lang="en-US" sz="3800" dirty="0" smtClean="0"/>
              <a:t>Educational Resources Addressing</a:t>
            </a:r>
            <a:br>
              <a:rPr lang="en-US" sz="3800" dirty="0" smtClean="0"/>
            </a:br>
            <a:r>
              <a:rPr lang="en-US" sz="3800" dirty="0" smtClean="0"/>
              <a:t>Climate Science and Earth System Science</a:t>
            </a:r>
            <a:endParaRPr lang="en-US" sz="3800" dirty="0"/>
          </a:p>
        </p:txBody>
      </p:sp>
      <p:sp>
        <p:nvSpPr>
          <p:cNvPr id="3" name="Content Placeholder 2"/>
          <p:cNvSpPr>
            <a:spLocks noGrp="1"/>
          </p:cNvSpPr>
          <p:nvPr>
            <p:ph idx="1"/>
          </p:nvPr>
        </p:nvSpPr>
        <p:spPr>
          <a:xfrm>
            <a:off x="457200" y="1752600"/>
            <a:ext cx="5943600" cy="4525963"/>
          </a:xfrm>
        </p:spPr>
        <p:txBody>
          <a:bodyPr>
            <a:normAutofit fontScale="85000" lnSpcReduction="20000"/>
          </a:bodyPr>
          <a:lstStyle/>
          <a:p>
            <a:r>
              <a:rPr lang="en-US" dirty="0" smtClean="0"/>
              <a:t>Climate Literacy and Energy Awareness Network (CLEAN)</a:t>
            </a:r>
          </a:p>
          <a:p>
            <a:pPr lvl="1">
              <a:spcAft>
                <a:spcPts val="3000"/>
              </a:spcAft>
            </a:pPr>
            <a:r>
              <a:rPr lang="en-US" dirty="0" smtClean="0">
                <a:hlinkClick r:id="rId2"/>
              </a:rPr>
              <a:t>http://cleanet.org</a:t>
            </a:r>
            <a:r>
              <a:rPr lang="en-US" dirty="0" smtClean="0"/>
              <a:t> </a:t>
            </a:r>
            <a:endParaRPr lang="en-US" dirty="0"/>
          </a:p>
          <a:p>
            <a:pPr marL="530352"/>
            <a:r>
              <a:rPr lang="en-US" dirty="0" smtClean="0"/>
              <a:t>Earth Exploration </a:t>
            </a:r>
            <a:r>
              <a:rPr lang="en-US" dirty="0" err="1" smtClean="0"/>
              <a:t>Toolbook</a:t>
            </a:r>
            <a:endParaRPr lang="en-US" dirty="0" smtClean="0"/>
          </a:p>
          <a:p>
            <a:pPr lvl="1">
              <a:spcAft>
                <a:spcPts val="1800"/>
              </a:spcAft>
            </a:pPr>
            <a:r>
              <a:rPr lang="en-US" dirty="0" smtClean="0">
                <a:hlinkClick r:id="rId3"/>
              </a:rPr>
              <a:t>http://serc.carleton.edu/eet</a:t>
            </a:r>
            <a:r>
              <a:rPr lang="en-US" dirty="0"/>
              <a:t> </a:t>
            </a:r>
          </a:p>
          <a:p>
            <a:r>
              <a:rPr lang="en-US" dirty="0" err="1" smtClean="0"/>
              <a:t>EarthLabs</a:t>
            </a:r>
            <a:endParaRPr lang="en-US" dirty="0" smtClean="0"/>
          </a:p>
          <a:p>
            <a:pPr lvl="1"/>
            <a:r>
              <a:rPr lang="en-US" dirty="0" smtClean="0"/>
              <a:t>Teachers Guide </a:t>
            </a:r>
            <a:r>
              <a:rPr lang="en-US" dirty="0" smtClean="0">
                <a:hlinkClick r:id="rId4"/>
              </a:rPr>
              <a:t>http://serc.carleton.edu/earthlabs</a:t>
            </a:r>
            <a:endParaRPr lang="en-US" dirty="0" smtClean="0"/>
          </a:p>
          <a:p>
            <a:pPr lvl="1"/>
            <a:r>
              <a:rPr lang="en-US" dirty="0" smtClean="0"/>
              <a:t>Student Guide</a:t>
            </a:r>
          </a:p>
          <a:p>
            <a:pPr lvl="1"/>
            <a:r>
              <a:rPr lang="en-US" dirty="0" smtClean="0">
                <a:hlinkClick r:id="rId5"/>
              </a:rPr>
              <a:t>http://serc.carleton.edu/eslabs</a:t>
            </a:r>
            <a:r>
              <a:rPr lang="en-US" dirty="0" smtClean="0"/>
              <a:t> </a:t>
            </a:r>
            <a:endParaRPr lang="en-US" dirty="0"/>
          </a:p>
        </p:txBody>
      </p:sp>
      <p:pic>
        <p:nvPicPr>
          <p:cNvPr id="4" name="Picture 3" descr="clean_logo-b.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1524000"/>
            <a:ext cx="1271016" cy="1613989"/>
          </a:xfrm>
          <a:prstGeom prst="rect">
            <a:avLst/>
          </a:prstGeom>
        </p:spPr>
      </p:pic>
      <p:pic>
        <p:nvPicPr>
          <p:cNvPr id="5" name="Picture 4" descr="eet_logo_clean-BES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3367742"/>
            <a:ext cx="2133600" cy="747058"/>
          </a:xfrm>
          <a:prstGeom prst="rect">
            <a:avLst/>
          </a:prstGeom>
        </p:spPr>
      </p:pic>
      <p:pic>
        <p:nvPicPr>
          <p:cNvPr id="7" name="Picture 6" descr="EarthLabs-crop 2011-06-10 at 12.41.0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0" y="4862192"/>
            <a:ext cx="2590800" cy="624208"/>
          </a:xfrm>
          <a:prstGeom prst="rect">
            <a:avLst/>
          </a:prstGeom>
        </p:spPr>
      </p:pic>
    </p:spTree>
    <p:extLst>
      <p:ext uri="{BB962C8B-B14F-4D97-AF65-F5344CB8AC3E}">
        <p14:creationId xmlns:p14="http://schemas.microsoft.com/office/powerpoint/2010/main" val="412614946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227577" y="1262820"/>
            <a:ext cx="8775745" cy="892552"/>
          </a:xfrm>
          <a:prstGeom prst="rect">
            <a:avLst/>
          </a:prstGeom>
          <a:noFill/>
        </p:spPr>
        <p:txBody>
          <a:bodyPr wrap="square" rtlCol="0">
            <a:spAutoFit/>
          </a:bodyPr>
          <a:lstStyle/>
          <a:p>
            <a:r>
              <a:rPr lang="en-US" sz="3200" b="1" dirty="0" smtClean="0"/>
              <a:t>Populations &amp; Methods </a:t>
            </a:r>
          </a:p>
          <a:p>
            <a:endParaRPr lang="en-US" sz="2000" b="1" dirty="0" smtClean="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984" y="2437529"/>
            <a:ext cx="2485270" cy="16292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61918563"/>
              </p:ext>
            </p:extLst>
          </p:nvPr>
        </p:nvGraphicFramePr>
        <p:xfrm>
          <a:off x="508998" y="3499427"/>
          <a:ext cx="2737634" cy="2845507"/>
        </p:xfrm>
        <a:graphic>
          <a:graphicData uri="http://schemas.openxmlformats.org/drawingml/2006/table">
            <a:tbl>
              <a:tblPr firstRow="1" bandRow="1">
                <a:tableStyleId>{5C22544A-7EE6-4342-B048-85BDC9FD1C3A}</a:tableStyleId>
              </a:tblPr>
              <a:tblGrid>
                <a:gridCol w="2737634"/>
              </a:tblGrid>
              <a:tr h="548079">
                <a:tc>
                  <a:txBody>
                    <a:bodyPr/>
                    <a:lstStyle/>
                    <a:p>
                      <a:r>
                        <a:rPr lang="en-US" sz="2400" dirty="0" smtClean="0"/>
                        <a:t>Teachers (n=8)</a:t>
                      </a:r>
                      <a:endParaRPr lang="en-US" sz="2400" dirty="0"/>
                    </a:p>
                  </a:txBody>
                  <a:tcPr/>
                </a:tc>
              </a:tr>
              <a:tr h="1351428">
                <a:tc>
                  <a:txBody>
                    <a:bodyPr/>
                    <a:lstStyle/>
                    <a:p>
                      <a:r>
                        <a:rPr lang="en-US" sz="2400" dirty="0" smtClean="0"/>
                        <a:t>Post-implementation Interviews</a:t>
                      </a:r>
                      <a:endParaRPr lang="en-US" sz="2400" dirty="0"/>
                    </a:p>
                  </a:txBody>
                  <a:tcPr/>
                </a:tc>
              </a:tr>
              <a:tr h="946000">
                <a:tc>
                  <a:txBody>
                    <a:bodyPr/>
                    <a:lstStyle/>
                    <a:p>
                      <a:r>
                        <a:rPr lang="en-US" sz="2400" dirty="0" smtClean="0"/>
                        <a:t>Post-workshop </a:t>
                      </a:r>
                      <a:r>
                        <a:rPr lang="en-US" sz="2400" baseline="0" dirty="0" smtClean="0"/>
                        <a:t>surveys</a:t>
                      </a:r>
                      <a:endParaRPr lang="en-US" sz="2400" dirty="0"/>
                    </a:p>
                  </a:txBody>
                  <a:tcPr/>
                </a:tc>
              </a:tr>
            </a:tbl>
          </a:graphicData>
        </a:graphic>
      </p:graphicFrame>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8596" y="892293"/>
            <a:ext cx="1898746" cy="1263079"/>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01591907"/>
              </p:ext>
            </p:extLst>
          </p:nvPr>
        </p:nvGraphicFramePr>
        <p:xfrm>
          <a:off x="3246632" y="3499427"/>
          <a:ext cx="2737634" cy="2845507"/>
        </p:xfrm>
        <a:graphic>
          <a:graphicData uri="http://schemas.openxmlformats.org/drawingml/2006/table">
            <a:tbl>
              <a:tblPr firstRow="1" bandRow="1">
                <a:tableStyleId>{5C22544A-7EE6-4342-B048-85BDC9FD1C3A}</a:tableStyleId>
              </a:tblPr>
              <a:tblGrid>
                <a:gridCol w="2737634"/>
              </a:tblGrid>
              <a:tr h="548079">
                <a:tc>
                  <a:txBody>
                    <a:bodyPr/>
                    <a:lstStyle/>
                    <a:p>
                      <a:r>
                        <a:rPr lang="en-US" sz="2400" dirty="0" smtClean="0"/>
                        <a:t>Students (n=205)</a:t>
                      </a:r>
                      <a:endParaRPr lang="en-US" sz="2400" dirty="0"/>
                    </a:p>
                  </a:txBody>
                  <a:tcPr/>
                </a:tc>
              </a:tr>
              <a:tr h="1351428">
                <a:tc>
                  <a:txBody>
                    <a:bodyPr/>
                    <a:lstStyle/>
                    <a:p>
                      <a:r>
                        <a:rPr lang="en-US" sz="2400" dirty="0" smtClean="0"/>
                        <a:t>Pre-post</a:t>
                      </a:r>
                      <a:r>
                        <a:rPr lang="en-US" sz="2400" baseline="0" dirty="0" smtClean="0"/>
                        <a:t> o</a:t>
                      </a:r>
                      <a:r>
                        <a:rPr lang="en-US" sz="2400" dirty="0" smtClean="0"/>
                        <a:t>pen-ended response surveys</a:t>
                      </a:r>
                      <a:endParaRPr lang="en-US" sz="2400" dirty="0"/>
                    </a:p>
                  </a:txBody>
                  <a:tcPr/>
                </a:tc>
              </a:tr>
              <a:tr h="946000">
                <a:tc>
                  <a:txBody>
                    <a:bodyPr/>
                    <a:lstStyle/>
                    <a:p>
                      <a:r>
                        <a:rPr lang="en-US" sz="2400" dirty="0" smtClean="0"/>
                        <a:t>Classroom</a:t>
                      </a:r>
                      <a:r>
                        <a:rPr lang="en-US" sz="2400" baseline="0" dirty="0" smtClean="0"/>
                        <a:t> observations</a:t>
                      </a:r>
                      <a:endParaRPr lang="en-US" sz="2400"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051674642"/>
              </p:ext>
            </p:extLst>
          </p:nvPr>
        </p:nvGraphicFramePr>
        <p:xfrm>
          <a:off x="5984266" y="3499427"/>
          <a:ext cx="2933995" cy="2847913"/>
        </p:xfrm>
        <a:graphic>
          <a:graphicData uri="http://schemas.openxmlformats.org/drawingml/2006/table">
            <a:tbl>
              <a:tblPr firstRow="1" bandRow="1">
                <a:tableStyleId>{5C22544A-7EE6-4342-B048-85BDC9FD1C3A}</a:tableStyleId>
              </a:tblPr>
              <a:tblGrid>
                <a:gridCol w="2933995"/>
              </a:tblGrid>
              <a:tr h="548079">
                <a:tc>
                  <a:txBody>
                    <a:bodyPr/>
                    <a:lstStyle/>
                    <a:p>
                      <a:r>
                        <a:rPr lang="en-US" sz="2400" dirty="0" smtClean="0"/>
                        <a:t>External Users (n=49)</a:t>
                      </a:r>
                      <a:endParaRPr lang="en-US" sz="2400" dirty="0"/>
                    </a:p>
                  </a:txBody>
                  <a:tcPr/>
                </a:tc>
              </a:tr>
              <a:tr h="1353834">
                <a:tc>
                  <a:txBody>
                    <a:bodyPr/>
                    <a:lstStyle/>
                    <a:p>
                      <a:r>
                        <a:rPr lang="en-US" sz="2400" dirty="0" smtClean="0"/>
                        <a:t>Eye-tracking</a:t>
                      </a:r>
                      <a:endParaRPr lang="en-US" sz="2400" dirty="0"/>
                    </a:p>
                  </a:txBody>
                  <a:tcPr/>
                </a:tc>
              </a:tr>
              <a:tr h="946000">
                <a:tc>
                  <a:txBody>
                    <a:bodyPr/>
                    <a:lstStyle/>
                    <a:p>
                      <a:r>
                        <a:rPr lang="en-US" sz="2400" dirty="0" smtClean="0"/>
                        <a:t>Interviews</a:t>
                      </a:r>
                      <a:endParaRPr lang="en-US" sz="2400" dirty="0"/>
                    </a:p>
                  </a:txBody>
                  <a:tcPr/>
                </a:tc>
              </a:tr>
            </a:tbl>
          </a:graphicData>
        </a:graphic>
      </p:graphicFrame>
      <p:sp>
        <p:nvSpPr>
          <p:cNvPr id="8" name="Rectangle 7"/>
          <p:cNvSpPr/>
          <p:nvPr/>
        </p:nvSpPr>
        <p:spPr>
          <a:xfrm>
            <a:off x="484936" y="6351560"/>
            <a:ext cx="2737634" cy="553998"/>
          </a:xfrm>
          <a:prstGeom prst="rect">
            <a:avLst/>
          </a:prstGeom>
        </p:spPr>
        <p:txBody>
          <a:bodyPr wrap="square">
            <a:spAutoFit/>
          </a:bodyPr>
          <a:lstStyle/>
          <a:p>
            <a:r>
              <a:rPr lang="en-US" sz="1000" dirty="0">
                <a:hlinkClick r:id="rId6"/>
              </a:rPr>
              <a:t>http://gettingsmart.com/cms/edreformer/new-report-highlights-real-teacher-retention-crisis-america/</a:t>
            </a:r>
            <a:endParaRPr lang="en-US" sz="1000" dirty="0"/>
          </a:p>
        </p:txBody>
      </p:sp>
      <p:pic>
        <p:nvPicPr>
          <p:cNvPr id="5124" name="Picture 4" descr="http://www.google.com/url?source=imglanding&amp;ct=img&amp;q=http://www.mnsu.edu/newstudent/seminar/students_at_computer.jpg&amp;sa=X&amp;ei=9QKUUJy7A8i60QGJjoGwDA&amp;ved=0CAkQ8wc&amp;usg=AFQjCNGzWunPohtScWJQNh1BDSqAUcmcK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548" y="1770574"/>
            <a:ext cx="2357802" cy="15730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337695" y="6534834"/>
            <a:ext cx="2555508" cy="246221"/>
          </a:xfrm>
          <a:prstGeom prst="rect">
            <a:avLst/>
          </a:prstGeom>
        </p:spPr>
        <p:txBody>
          <a:bodyPr wrap="none">
            <a:spAutoFit/>
          </a:bodyPr>
          <a:lstStyle/>
          <a:p>
            <a:r>
              <a:rPr lang="en-US" sz="1000" dirty="0">
                <a:hlinkClick r:id="rId8"/>
              </a:rPr>
              <a:t>http://www.mnsu.edu/newstudent/seminar/</a:t>
            </a:r>
            <a:endParaRPr lang="en-US" sz="1000" dirty="0"/>
          </a:p>
        </p:txBody>
      </p:sp>
      <p:pic>
        <p:nvPicPr>
          <p:cNvPr id="5128" name="Picture 8" descr="http://www.google.com/url?source=imglanding&amp;ct=img&amp;q=http://www.uxmatters.com/mt/archives/2005/12/images/2eyetracking_functioning.jpg&amp;sa=X&amp;ei=RgOUUJ-GCM6o0AGjtoG4Dw&amp;ved=0CAkQ8wc&amp;usg=AFQjCNEXnr6P3gX1TQHGmClg80QckXboz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1696" y="1709096"/>
            <a:ext cx="2114550" cy="15430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984266" y="6341779"/>
            <a:ext cx="3019056" cy="553998"/>
          </a:xfrm>
          <a:prstGeom prst="rect">
            <a:avLst/>
          </a:prstGeom>
        </p:spPr>
        <p:txBody>
          <a:bodyPr wrap="square">
            <a:spAutoFit/>
          </a:bodyPr>
          <a:lstStyle/>
          <a:p>
            <a:r>
              <a:rPr lang="en-US" sz="1000" dirty="0">
                <a:hlinkClick r:id="rId10"/>
              </a:rPr>
              <a:t>http://www.uxmatters.com/mt/archives/2005/12/introduction-to-eyetracking-seeing-through-your-users-eyes.php</a:t>
            </a:r>
            <a:endParaRPr lang="en-US" sz="1000" dirty="0"/>
          </a:p>
        </p:txBody>
      </p:sp>
      <p:pic>
        <p:nvPicPr>
          <p:cNvPr id="5130" name="Picture 10" descr="http://www.google.com/url?source=imglanding&amp;ct=img&amp;q=http://gettingsmart.com/cms/wp-content/uploads/2011/12/teacher-effectiveness.jpg&amp;sa=X&amp;ei=jAOUUInVCMiN0QGmyICIAw&amp;ved=0CAkQ8wc&amp;usg=AFQjCNEtyI8JM1wbUID5OG_q4uJN2SG3j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984" y="1791142"/>
            <a:ext cx="2593181" cy="1531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8135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526473" y="1752600"/>
            <a:ext cx="9227127" cy="461665"/>
          </a:xfrm>
          <a:prstGeom prst="rect">
            <a:avLst/>
          </a:prstGeom>
          <a:noFill/>
        </p:spPr>
        <p:txBody>
          <a:bodyPr wrap="square" rtlCol="0">
            <a:spAutoFit/>
          </a:bodyPr>
          <a:lstStyle/>
          <a:p>
            <a:r>
              <a:rPr lang="en-US" sz="2400" dirty="0"/>
              <a:t>Example open-ended </a:t>
            </a:r>
            <a:r>
              <a:rPr lang="en-US" sz="2400" i="1" dirty="0" err="1"/>
              <a:t>Cryosphere</a:t>
            </a:r>
            <a:r>
              <a:rPr lang="en-US" sz="2400" dirty="0"/>
              <a:t> </a:t>
            </a:r>
            <a:r>
              <a:rPr lang="en-US" sz="2400" i="1" dirty="0" err="1"/>
              <a:t>EarthLabs</a:t>
            </a:r>
            <a:r>
              <a:rPr lang="en-US" sz="2400" dirty="0"/>
              <a:t> pre-post assessment </a:t>
            </a:r>
            <a:endParaRPr lang="en-US" sz="2400" b="1" dirty="0" smtClean="0">
              <a:solidFill>
                <a:srgbClr val="FF0000"/>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15" y="2610325"/>
            <a:ext cx="7594976" cy="295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47912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 y="1486071"/>
            <a:ext cx="9303488" cy="584775"/>
          </a:xfrm>
          <a:prstGeom prst="rect">
            <a:avLst/>
          </a:prstGeom>
          <a:noFill/>
        </p:spPr>
        <p:txBody>
          <a:bodyPr wrap="square" rtlCol="0">
            <a:spAutoFit/>
          </a:bodyPr>
          <a:lstStyle/>
          <a:p>
            <a:r>
              <a:rPr lang="en-US" sz="3200" b="1" dirty="0" smtClean="0"/>
              <a:t>Student Methods: </a:t>
            </a:r>
            <a:r>
              <a:rPr lang="en-US" sz="3200" b="1" u="sng" dirty="0" smtClean="0"/>
              <a:t>Systems Understanding </a:t>
            </a:r>
            <a:r>
              <a:rPr lang="en-US" sz="3200" b="1" dirty="0" smtClean="0"/>
              <a:t>Rubric</a:t>
            </a:r>
          </a:p>
        </p:txBody>
      </p:sp>
      <p:graphicFrame>
        <p:nvGraphicFramePr>
          <p:cNvPr id="5" name="Table 4"/>
          <p:cNvGraphicFramePr>
            <a:graphicFrameLocks noGrp="1"/>
          </p:cNvGraphicFramePr>
          <p:nvPr>
            <p:extLst>
              <p:ext uri="{D42A27DB-BD31-4B8C-83A1-F6EECF244321}">
                <p14:modId xmlns:p14="http://schemas.microsoft.com/office/powerpoint/2010/main" val="8140966"/>
              </p:ext>
            </p:extLst>
          </p:nvPr>
        </p:nvGraphicFramePr>
        <p:xfrm>
          <a:off x="914400" y="2147410"/>
          <a:ext cx="6974958" cy="4089400"/>
        </p:xfrm>
        <a:graphic>
          <a:graphicData uri="http://schemas.openxmlformats.org/drawingml/2006/table">
            <a:tbl>
              <a:tblPr firstRow="1" firstCol="1" bandRow="1">
                <a:tableStyleId>{5C22544A-7EE6-4342-B048-85BDC9FD1C3A}</a:tableStyleId>
              </a:tblPr>
              <a:tblGrid>
                <a:gridCol w="2324986"/>
                <a:gridCol w="3111635"/>
                <a:gridCol w="1538337"/>
              </a:tblGrid>
              <a:tr h="280625">
                <a:tc>
                  <a:txBody>
                    <a:bodyPr/>
                    <a:lstStyle/>
                    <a:p>
                      <a:pPr marL="0" marR="0">
                        <a:spcBef>
                          <a:spcPts val="0"/>
                        </a:spcBef>
                        <a:spcAft>
                          <a:spcPts val="0"/>
                        </a:spcAft>
                      </a:pPr>
                      <a:r>
                        <a:rPr lang="en-US" sz="2000" dirty="0">
                          <a:effectLst/>
                        </a:rPr>
                        <a:t>Symbol</a:t>
                      </a:r>
                      <a:endParaRPr lang="en-US" sz="20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a:effectLst/>
                        </a:rPr>
                        <a:t>Description</a:t>
                      </a:r>
                      <a:endParaRPr lang="en-US" sz="200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dirty="0">
                          <a:effectLst/>
                        </a:rPr>
                        <a:t>Points</a:t>
                      </a:r>
                      <a:endParaRPr lang="en-US" sz="2000" dirty="0">
                        <a:effectLst/>
                        <a:latin typeface="Cambria"/>
                        <a:ea typeface="Cambria"/>
                        <a:cs typeface="Times New Roman"/>
                      </a:endParaRPr>
                    </a:p>
                  </a:txBody>
                  <a:tcPr marL="68580" marR="68580" marT="0" marB="0"/>
                </a:tc>
              </a:tr>
              <a:tr h="1317378">
                <a:tc>
                  <a:txBody>
                    <a:bodyPr/>
                    <a:lstStyle/>
                    <a:p>
                      <a:pPr marL="0" marR="0">
                        <a:spcBef>
                          <a:spcPts val="0"/>
                        </a:spcBef>
                        <a:spcAft>
                          <a:spcPts val="0"/>
                        </a:spcAft>
                      </a:pPr>
                      <a:r>
                        <a:rPr lang="en-US" sz="2000" dirty="0">
                          <a:effectLst/>
                        </a:rPr>
                        <a:t>Arrow</a:t>
                      </a:r>
                    </a:p>
                    <a:p>
                      <a:pPr marL="0" marR="0">
                        <a:spcBef>
                          <a:spcPts val="0"/>
                        </a:spcBef>
                        <a:spcAft>
                          <a:spcPts val="1000"/>
                        </a:spcAft>
                      </a:pPr>
                      <a:r>
                        <a:rPr lang="en-US" sz="2000" dirty="0">
                          <a:effectLst/>
                        </a:rPr>
                        <a:t> </a:t>
                      </a:r>
                    </a:p>
                    <a:p>
                      <a:pPr marL="0" marR="0">
                        <a:spcBef>
                          <a:spcPts val="0"/>
                        </a:spcBef>
                        <a:spcAft>
                          <a:spcPts val="0"/>
                        </a:spcAft>
                      </a:pPr>
                      <a:r>
                        <a:rPr lang="en-US" sz="2000" dirty="0">
                          <a:effectLst/>
                        </a:rPr>
                        <a:t>   </a:t>
                      </a:r>
                    </a:p>
                    <a:p>
                      <a:pPr marL="0" marR="0">
                        <a:spcBef>
                          <a:spcPts val="0"/>
                        </a:spcBef>
                        <a:spcAft>
                          <a:spcPts val="0"/>
                        </a:spcAft>
                      </a:pPr>
                      <a:r>
                        <a:rPr lang="en-US" sz="2000" dirty="0">
                          <a:effectLst/>
                        </a:rPr>
                        <a:t> </a:t>
                      </a:r>
                      <a:endParaRPr lang="en-US" sz="20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a:effectLst/>
                        </a:rPr>
                        <a:t/>
                      </a:r>
                      <a:br>
                        <a:rPr lang="en-US" sz="2000">
                          <a:effectLst/>
                        </a:rPr>
                      </a:br>
                      <a:r>
                        <a:rPr lang="en-US" sz="2000">
                          <a:effectLst/>
                        </a:rPr>
                        <a:t>Actions/Processes</a:t>
                      </a:r>
                    </a:p>
                    <a:p>
                      <a:pPr marL="0" marR="0">
                        <a:spcBef>
                          <a:spcPts val="0"/>
                        </a:spcBef>
                        <a:spcAft>
                          <a:spcPts val="0"/>
                        </a:spcAft>
                      </a:pPr>
                      <a:r>
                        <a:rPr lang="en-US" sz="2000">
                          <a:effectLst/>
                        </a:rPr>
                        <a:t>(Usually a verb)</a:t>
                      </a:r>
                      <a:endParaRPr lang="en-US" sz="200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a:effectLst/>
                        </a:rPr>
                        <a:t>1 point</a:t>
                      </a:r>
                      <a:endParaRPr lang="en-US" sz="2000">
                        <a:effectLst/>
                        <a:latin typeface="Cambria"/>
                        <a:ea typeface="Cambria"/>
                        <a:cs typeface="Times New Roman"/>
                      </a:endParaRPr>
                    </a:p>
                  </a:txBody>
                  <a:tcPr marL="68580" marR="68580" marT="0" marB="0"/>
                </a:tc>
              </a:tr>
              <a:tr h="841875">
                <a:tc>
                  <a:txBody>
                    <a:bodyPr/>
                    <a:lstStyle/>
                    <a:p>
                      <a:pPr marL="0" marR="0">
                        <a:spcBef>
                          <a:spcPts val="0"/>
                        </a:spcBef>
                        <a:spcAft>
                          <a:spcPts val="0"/>
                        </a:spcAft>
                      </a:pPr>
                      <a:r>
                        <a:rPr lang="en-US" sz="2000" dirty="0">
                          <a:effectLst/>
                        </a:rPr>
                        <a:t>Boxes</a:t>
                      </a:r>
                    </a:p>
                    <a:p>
                      <a:pPr marL="0" marR="0">
                        <a:spcBef>
                          <a:spcPts val="0"/>
                        </a:spcBef>
                        <a:spcAft>
                          <a:spcPts val="0"/>
                        </a:spcAft>
                      </a:pPr>
                      <a:r>
                        <a:rPr lang="en-US" sz="2000" dirty="0">
                          <a:effectLst/>
                        </a:rPr>
                        <a:t> </a:t>
                      </a:r>
                    </a:p>
                    <a:p>
                      <a:pPr marL="0" marR="0">
                        <a:spcBef>
                          <a:spcPts val="0"/>
                        </a:spcBef>
                        <a:spcAft>
                          <a:spcPts val="0"/>
                        </a:spcAft>
                      </a:pPr>
                      <a:r>
                        <a:rPr lang="en-US" sz="2000" dirty="0">
                          <a:effectLst/>
                        </a:rPr>
                        <a:t>   </a:t>
                      </a:r>
                      <a:endParaRPr lang="en-US" sz="20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a:effectLst/>
                        </a:rPr>
                        <a:t/>
                      </a:r>
                      <a:br>
                        <a:rPr lang="en-US" sz="2000">
                          <a:effectLst/>
                        </a:rPr>
                      </a:br>
                      <a:r>
                        <a:rPr lang="en-US" sz="2000">
                          <a:effectLst/>
                        </a:rPr>
                        <a:t>Inputs/Outputs</a:t>
                      </a:r>
                    </a:p>
                    <a:p>
                      <a:pPr marL="0" marR="0">
                        <a:spcBef>
                          <a:spcPts val="0"/>
                        </a:spcBef>
                        <a:spcAft>
                          <a:spcPts val="0"/>
                        </a:spcAft>
                      </a:pPr>
                      <a:r>
                        <a:rPr lang="en-US" sz="2000">
                          <a:effectLst/>
                        </a:rPr>
                        <a:t>(Usually a noun)</a:t>
                      </a:r>
                      <a:endParaRPr lang="en-US" sz="200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a:effectLst/>
                        </a:rPr>
                        <a:t>2 points</a:t>
                      </a:r>
                      <a:endParaRPr lang="en-US" sz="2000">
                        <a:effectLst/>
                        <a:latin typeface="Cambria"/>
                        <a:ea typeface="Cambria"/>
                        <a:cs typeface="Times New Roman"/>
                      </a:endParaRPr>
                    </a:p>
                  </a:txBody>
                  <a:tcPr marL="68580" marR="68580" marT="0" marB="0"/>
                </a:tc>
              </a:tr>
              <a:tr h="1403124">
                <a:tc>
                  <a:txBody>
                    <a:bodyPr/>
                    <a:lstStyle/>
                    <a:p>
                      <a:pPr marL="0" marR="0">
                        <a:spcBef>
                          <a:spcPts val="0"/>
                        </a:spcBef>
                        <a:spcAft>
                          <a:spcPts val="0"/>
                        </a:spcAft>
                      </a:pPr>
                      <a:r>
                        <a:rPr lang="en-US" sz="2000">
                          <a:effectLst/>
                        </a:rPr>
                        <a:t>Connections</a:t>
                      </a:r>
                      <a:endParaRPr lang="en-US" sz="200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dirty="0">
                          <a:effectLst/>
                        </a:rPr>
                        <a:t>Between </a:t>
                      </a:r>
                    </a:p>
                    <a:p>
                      <a:pPr marL="0" marR="0">
                        <a:spcBef>
                          <a:spcPts val="0"/>
                        </a:spcBef>
                        <a:spcAft>
                          <a:spcPts val="0"/>
                        </a:spcAft>
                      </a:pPr>
                      <a:r>
                        <a:rPr lang="en-US" sz="2000" dirty="0">
                          <a:effectLst/>
                        </a:rPr>
                        <a:t>Actions/Processes </a:t>
                      </a:r>
                    </a:p>
                    <a:p>
                      <a:pPr marL="0" marR="0">
                        <a:spcBef>
                          <a:spcPts val="0"/>
                        </a:spcBef>
                        <a:spcAft>
                          <a:spcPts val="0"/>
                        </a:spcAft>
                      </a:pPr>
                      <a:r>
                        <a:rPr lang="en-US" sz="2000" dirty="0">
                          <a:effectLst/>
                        </a:rPr>
                        <a:t>or</a:t>
                      </a:r>
                    </a:p>
                    <a:p>
                      <a:pPr marL="0" marR="0">
                        <a:spcBef>
                          <a:spcPts val="0"/>
                        </a:spcBef>
                        <a:spcAft>
                          <a:spcPts val="0"/>
                        </a:spcAft>
                      </a:pPr>
                      <a:r>
                        <a:rPr lang="en-US" sz="2000" dirty="0">
                          <a:effectLst/>
                        </a:rPr>
                        <a:t>Inputs/Outputs</a:t>
                      </a:r>
                    </a:p>
                    <a:p>
                      <a:pPr marL="0" marR="0">
                        <a:spcBef>
                          <a:spcPts val="0"/>
                        </a:spcBef>
                        <a:spcAft>
                          <a:spcPts val="0"/>
                        </a:spcAft>
                      </a:pPr>
                      <a:r>
                        <a:rPr lang="en-US" sz="2000" dirty="0">
                          <a:effectLst/>
                        </a:rPr>
                        <a:t>(Usually a conjunction)</a:t>
                      </a:r>
                      <a:endParaRPr lang="en-US" sz="2000" dirty="0">
                        <a:effectLst/>
                        <a:latin typeface="Cambria"/>
                        <a:ea typeface="Cambria"/>
                        <a:cs typeface="Times New Roman"/>
                      </a:endParaRPr>
                    </a:p>
                  </a:txBody>
                  <a:tcPr marL="68580" marR="68580" marT="0" marB="0"/>
                </a:tc>
                <a:tc>
                  <a:txBody>
                    <a:bodyPr/>
                    <a:lstStyle/>
                    <a:p>
                      <a:pPr marL="0" marR="0">
                        <a:spcBef>
                          <a:spcPts val="0"/>
                        </a:spcBef>
                        <a:spcAft>
                          <a:spcPts val="0"/>
                        </a:spcAft>
                      </a:pPr>
                      <a:r>
                        <a:rPr lang="en-US" sz="2000" dirty="0">
                          <a:effectLst/>
                        </a:rPr>
                        <a:t>3 points</a:t>
                      </a:r>
                      <a:endParaRPr lang="en-US" sz="2000" dirty="0">
                        <a:effectLst/>
                        <a:latin typeface="Cambria"/>
                        <a:ea typeface="Cambria"/>
                        <a:cs typeface="Times New Roman"/>
                      </a:endParaRPr>
                    </a:p>
                  </a:txBody>
                  <a:tcPr marL="68580" marR="68580" marT="0" marB="0"/>
                </a:tc>
              </a:tr>
            </a:tbl>
          </a:graphicData>
        </a:graphic>
      </p:graphicFrame>
      <p:cxnSp>
        <p:nvCxnSpPr>
          <p:cNvPr id="6" name="Curved Connector 5"/>
          <p:cNvCxnSpPr>
            <a:cxnSpLocks noChangeShapeType="1"/>
          </p:cNvCxnSpPr>
          <p:nvPr/>
        </p:nvCxnSpPr>
        <p:spPr bwMode="auto">
          <a:xfrm>
            <a:off x="1788687" y="5225254"/>
            <a:ext cx="807651" cy="654551"/>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71"/>
          <p:cNvSpPr txBox="1">
            <a:spLocks noChangeArrowheads="1"/>
          </p:cNvSpPr>
          <p:nvPr/>
        </p:nvSpPr>
        <p:spPr bwMode="auto">
          <a:xfrm>
            <a:off x="1588275" y="4166782"/>
            <a:ext cx="1008063" cy="28575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spcBef>
                <a:spcPts val="0"/>
              </a:spcBef>
              <a:spcAft>
                <a:spcPts val="0"/>
              </a:spcAft>
            </a:pPr>
            <a:r>
              <a:rPr lang="en-US" sz="1200">
                <a:effectLst/>
                <a:latin typeface="Times New Roman"/>
                <a:ea typeface="Times New Roman"/>
              </a:rPr>
              <a:t> </a:t>
            </a:r>
          </a:p>
        </p:txBody>
      </p:sp>
      <p:sp>
        <p:nvSpPr>
          <p:cNvPr id="8" name="Right Arrow 7"/>
          <p:cNvSpPr>
            <a:spLocks noChangeArrowheads="1"/>
          </p:cNvSpPr>
          <p:nvPr/>
        </p:nvSpPr>
        <p:spPr bwMode="auto">
          <a:xfrm>
            <a:off x="1400175" y="3039029"/>
            <a:ext cx="1543050" cy="607938"/>
          </a:xfrm>
          <a:prstGeom prst="rightArrow">
            <a:avLst>
              <a:gd name="adj1" fmla="val 50000"/>
              <a:gd name="adj2" fmla="val 5704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Tree>
    <p:extLst>
      <p:ext uri="{BB962C8B-B14F-4D97-AF65-F5344CB8AC3E}">
        <p14:creationId xmlns:p14="http://schemas.microsoft.com/office/powerpoint/2010/main" val="7147092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0" y="1198855"/>
            <a:ext cx="9227127" cy="461665"/>
          </a:xfrm>
          <a:prstGeom prst="rect">
            <a:avLst/>
          </a:prstGeom>
          <a:noFill/>
        </p:spPr>
        <p:txBody>
          <a:bodyPr wrap="square" rtlCol="0">
            <a:spAutoFit/>
          </a:bodyPr>
          <a:lstStyle/>
          <a:p>
            <a:r>
              <a:rPr lang="en-US" sz="2400" dirty="0"/>
              <a:t>Example open-ended </a:t>
            </a:r>
            <a:r>
              <a:rPr lang="en-US" sz="2400" i="1" dirty="0" err="1"/>
              <a:t>Cryosphere</a:t>
            </a:r>
            <a:r>
              <a:rPr lang="en-US" sz="2400" dirty="0"/>
              <a:t> </a:t>
            </a:r>
            <a:r>
              <a:rPr lang="en-US" sz="2400" i="1" dirty="0" err="1"/>
              <a:t>EarthLabs</a:t>
            </a:r>
            <a:r>
              <a:rPr lang="en-US" sz="2400" dirty="0"/>
              <a:t> pre-post assessment </a:t>
            </a:r>
            <a:endParaRPr lang="en-US" sz="2400" b="1" dirty="0" smtClean="0">
              <a:solidFill>
                <a:srgbClr val="FF0000"/>
              </a:solidFill>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15" y="1773848"/>
            <a:ext cx="7594976" cy="295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80753" y="4872548"/>
            <a:ext cx="8878187" cy="1347497"/>
            <a:chOff x="180753" y="4872548"/>
            <a:chExt cx="8878187" cy="1347497"/>
          </a:xfrm>
        </p:grpSpPr>
        <p:sp>
          <p:nvSpPr>
            <p:cNvPr id="8" name="TextBox 69"/>
            <p:cNvSpPr txBox="1">
              <a:spLocks noChangeArrowheads="1"/>
            </p:cNvSpPr>
            <p:nvPr/>
          </p:nvSpPr>
          <p:spPr bwMode="auto">
            <a:xfrm>
              <a:off x="180753" y="4877066"/>
              <a:ext cx="3144486" cy="126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oAutofit/>
            </a:bodyPr>
            <a:lstStyle/>
            <a:p>
              <a:pPr marL="0" marR="0">
                <a:spcBef>
                  <a:spcPts val="0"/>
                </a:spcBef>
                <a:spcAft>
                  <a:spcPts val="0"/>
                </a:spcAft>
              </a:pPr>
              <a:r>
                <a:rPr lang="en-US" sz="2400" kern="1200" dirty="0">
                  <a:solidFill>
                    <a:srgbClr val="FFFFFF"/>
                  </a:solidFill>
                  <a:effectLst/>
                  <a:latin typeface="Cambria"/>
                  <a:ea typeface="MS PGothic"/>
                  <a:cs typeface="Times New Roman"/>
                </a:rPr>
                <a:t>Student response: </a:t>
              </a:r>
              <a:r>
                <a:rPr lang="en-US" sz="2400" kern="1200" dirty="0">
                  <a:solidFill>
                    <a:srgbClr val="FFFF00"/>
                  </a:solidFill>
                  <a:effectLst/>
                  <a:latin typeface="Cambria"/>
                  <a:ea typeface="MS PGothic"/>
                  <a:cs typeface="Times New Roman"/>
                </a:rPr>
                <a:t>“The hemisphere is warming, causing ice to melt.”</a:t>
              </a:r>
              <a:endParaRPr lang="en-US" sz="2400" dirty="0">
                <a:solidFill>
                  <a:srgbClr val="FFFF00"/>
                </a:solidFill>
                <a:effectLst/>
                <a:latin typeface="Times New Roman"/>
                <a:ea typeface="Times New Roman"/>
              </a:endParaRPr>
            </a:p>
          </p:txBody>
        </p:sp>
        <p:grpSp>
          <p:nvGrpSpPr>
            <p:cNvPr id="9" name="Group 8"/>
            <p:cNvGrpSpPr/>
            <p:nvPr/>
          </p:nvGrpSpPr>
          <p:grpSpPr>
            <a:xfrm>
              <a:off x="3181410" y="4872548"/>
              <a:ext cx="5877530" cy="1347497"/>
              <a:chOff x="4011977" y="3232252"/>
              <a:chExt cx="7858452" cy="1425967"/>
            </a:xfrm>
          </p:grpSpPr>
          <p:grpSp>
            <p:nvGrpSpPr>
              <p:cNvPr id="10" name="Group 9"/>
              <p:cNvGrpSpPr>
                <a:grpSpLocks/>
              </p:cNvGrpSpPr>
              <p:nvPr/>
            </p:nvGrpSpPr>
            <p:grpSpPr bwMode="auto">
              <a:xfrm>
                <a:off x="4269475" y="3248516"/>
                <a:ext cx="7600954" cy="1409703"/>
                <a:chOff x="4109398" y="3237580"/>
                <a:chExt cx="4788" cy="888"/>
              </a:xfrm>
            </p:grpSpPr>
            <p:sp>
              <p:nvSpPr>
                <p:cNvPr id="12" name="Right Arrow 11"/>
                <p:cNvSpPr>
                  <a:spLocks noChangeArrowheads="1"/>
                </p:cNvSpPr>
                <p:nvPr/>
              </p:nvSpPr>
              <p:spPr bwMode="auto">
                <a:xfrm>
                  <a:off x="4110557" y="3237612"/>
                  <a:ext cx="1017" cy="163"/>
                </a:xfrm>
                <a:prstGeom prst="rightArrow">
                  <a:avLst>
                    <a:gd name="adj1" fmla="val 50000"/>
                    <a:gd name="adj2" fmla="val 5704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3" name="TextBox 73"/>
                <p:cNvSpPr txBox="1">
                  <a:spLocks noChangeArrowheads="1"/>
                </p:cNvSpPr>
                <p:nvPr/>
              </p:nvSpPr>
              <p:spPr bwMode="auto">
                <a:xfrm>
                  <a:off x="4110557" y="3237757"/>
                  <a:ext cx="73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MS PGothic"/>
                      <a:cs typeface="Times New Roman"/>
                    </a:rPr>
                    <a:t>warms</a:t>
                  </a:r>
                  <a:endParaRPr lang="en-US" sz="1700" dirty="0">
                    <a:effectLst/>
                    <a:latin typeface="Times New Roman"/>
                    <a:ea typeface="Times New Roman"/>
                  </a:endParaRPr>
                </a:p>
              </p:txBody>
            </p:sp>
            <p:sp>
              <p:nvSpPr>
                <p:cNvPr id="14" name="Right Arrow 13"/>
                <p:cNvSpPr>
                  <a:spLocks noChangeArrowheads="1"/>
                </p:cNvSpPr>
                <p:nvPr/>
              </p:nvSpPr>
              <p:spPr bwMode="auto">
                <a:xfrm>
                  <a:off x="4110536" y="3238114"/>
                  <a:ext cx="1017" cy="163"/>
                </a:xfrm>
                <a:prstGeom prst="rightArrow">
                  <a:avLst>
                    <a:gd name="adj1" fmla="val 50000"/>
                    <a:gd name="adj2" fmla="val 57049"/>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5" name="TextBox 81"/>
                <p:cNvSpPr txBox="1">
                  <a:spLocks noChangeArrowheads="1"/>
                </p:cNvSpPr>
                <p:nvPr/>
              </p:nvSpPr>
              <p:spPr bwMode="auto">
                <a:xfrm>
                  <a:off x="4110494" y="3238242"/>
                  <a:ext cx="739" cy="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MS PGothic"/>
                      <a:cs typeface="Times New Roman"/>
                    </a:rPr>
                    <a:t>melts</a:t>
                  </a:r>
                  <a:endParaRPr lang="en-US" sz="1700">
                    <a:effectLst/>
                    <a:latin typeface="Times New Roman"/>
                    <a:ea typeface="Times New Roman"/>
                  </a:endParaRPr>
                </a:p>
              </p:txBody>
            </p:sp>
            <p:cxnSp>
              <p:nvCxnSpPr>
                <p:cNvPr id="16" name="Curved Connector 15"/>
                <p:cNvCxnSpPr>
                  <a:cxnSpLocks noChangeShapeType="1"/>
                </p:cNvCxnSpPr>
                <p:nvPr/>
              </p:nvCxnSpPr>
              <p:spPr bwMode="auto">
                <a:xfrm rot="16200000" flipH="1">
                  <a:off x="4109770" y="3237871"/>
                  <a:ext cx="276" cy="181"/>
                </a:xfrm>
                <a:prstGeom prst="curvedConnector3">
                  <a:avLst>
                    <a:gd name="adj1" fmla="val 50000"/>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TextBox 92"/>
                <p:cNvSpPr txBox="1">
                  <a:spLocks noChangeArrowheads="1"/>
                </p:cNvSpPr>
                <p:nvPr/>
              </p:nvSpPr>
              <p:spPr bwMode="auto">
                <a:xfrm>
                  <a:off x="4111505" y="3237580"/>
                  <a:ext cx="268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18" name="Rectangle 17"/>
                <p:cNvSpPr>
                  <a:spLocks noChangeArrowheads="1"/>
                </p:cNvSpPr>
                <p:nvPr/>
              </p:nvSpPr>
              <p:spPr bwMode="auto">
                <a:xfrm>
                  <a:off x="4109398" y="3238017"/>
                  <a:ext cx="1066" cy="357"/>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latin typeface="Arial"/>
                      <a:ea typeface="Times New Roman"/>
                    </a:rPr>
                    <a:t>Ice</a:t>
                  </a:r>
                  <a:endParaRPr lang="en-US" sz="2000" dirty="0">
                    <a:effectLst/>
                    <a:latin typeface="Times New Roman"/>
                    <a:ea typeface="Times New Roman"/>
                  </a:endParaRPr>
                </a:p>
              </p:txBody>
            </p:sp>
          </p:grpSp>
          <p:sp>
            <p:nvSpPr>
              <p:cNvPr id="11" name="TextBox 71"/>
              <p:cNvSpPr txBox="1">
                <a:spLocks noChangeArrowheads="1"/>
              </p:cNvSpPr>
              <p:nvPr/>
            </p:nvSpPr>
            <p:spPr bwMode="auto">
              <a:xfrm>
                <a:off x="4011977" y="3232252"/>
                <a:ext cx="1985927"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dirty="0">
                    <a:solidFill>
                      <a:srgbClr val="000000"/>
                    </a:solidFill>
                    <a:effectLst/>
                    <a:ea typeface="MS PGothic"/>
                    <a:cs typeface="Times New Roman"/>
                  </a:rPr>
                  <a:t>Hemisphere</a:t>
                </a:r>
                <a:endParaRPr lang="en-US" sz="2000" dirty="0">
                  <a:effectLst/>
                  <a:latin typeface="Times New Roman"/>
                  <a:ea typeface="Times New Roman"/>
                </a:endParaRPr>
              </a:p>
            </p:txBody>
          </p:sp>
        </p:grpSp>
        <p:sp>
          <p:nvSpPr>
            <p:cNvPr id="32" name="TextBox 13"/>
            <p:cNvSpPr txBox="1">
              <a:spLocks/>
            </p:cNvSpPr>
            <p:nvPr/>
          </p:nvSpPr>
          <p:spPr>
            <a:xfrm>
              <a:off x="6233312" y="5180446"/>
              <a:ext cx="439544" cy="646331"/>
            </a:xfrm>
            <a:prstGeom prst="rect">
              <a:avLst/>
            </a:prstGeom>
            <a:solidFill>
              <a:schemeClr val="bg1"/>
            </a:solidFill>
          </p:spPr>
          <p:txBody>
            <a:bodyPr wrap="none" rtlCol="0">
              <a:spAutoFit/>
            </a:bodyPr>
            <a:lstStyle/>
            <a:p>
              <a:pPr marL="0" marR="0" algn="ctr">
                <a:spcBef>
                  <a:spcPts val="0"/>
                </a:spcBef>
                <a:spcAft>
                  <a:spcPts val="0"/>
                </a:spcAft>
              </a:pPr>
              <a:r>
                <a:rPr lang="en-US" sz="3600" kern="1200" dirty="0">
                  <a:solidFill>
                    <a:srgbClr val="365F91"/>
                  </a:solidFill>
                  <a:effectLst/>
                  <a:latin typeface="Cambria"/>
                  <a:ea typeface="Times New Roman"/>
                  <a:cs typeface="Times New Roman"/>
                </a:rPr>
                <a:t>9</a:t>
              </a:r>
              <a:endParaRPr lang="en-US" sz="3600" dirty="0">
                <a:effectLst/>
                <a:latin typeface="Times New Roman"/>
                <a:ea typeface="Times New Roman"/>
              </a:endParaRPr>
            </a:p>
          </p:txBody>
        </p:sp>
      </p:grpSp>
      <p:cxnSp>
        <p:nvCxnSpPr>
          <p:cNvPr id="33" name="Curved Connector 32"/>
          <p:cNvCxnSpPr>
            <a:cxnSpLocks noChangeShapeType="1"/>
          </p:cNvCxnSpPr>
          <p:nvPr/>
        </p:nvCxnSpPr>
        <p:spPr bwMode="auto">
          <a:xfrm rot="16200000" flipH="1">
            <a:off x="3880088" y="5283303"/>
            <a:ext cx="413485" cy="214588"/>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98790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grpSp>
        <p:nvGrpSpPr>
          <p:cNvPr id="20" name="Group 19"/>
          <p:cNvGrpSpPr>
            <a:grpSpLocks/>
          </p:cNvGrpSpPr>
          <p:nvPr/>
        </p:nvGrpSpPr>
        <p:grpSpPr>
          <a:xfrm>
            <a:off x="4963" y="1256001"/>
            <a:ext cx="8766897" cy="5524500"/>
            <a:chOff x="0" y="115970"/>
            <a:chExt cx="8762852" cy="3352011"/>
          </a:xfrm>
        </p:grpSpPr>
        <p:sp>
          <p:nvSpPr>
            <p:cNvPr id="21" name="TextBox 66"/>
            <p:cNvSpPr txBox="1">
              <a:spLocks noChangeArrowheads="1"/>
            </p:cNvSpPr>
            <p:nvPr/>
          </p:nvSpPr>
          <p:spPr bwMode="auto">
            <a:xfrm>
              <a:off x="0" y="115970"/>
              <a:ext cx="8598484" cy="140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a:noAutofit/>
            </a:bodyPr>
            <a:lstStyle/>
            <a:p>
              <a:pPr marL="0" marR="0">
                <a:spcBef>
                  <a:spcPts val="0"/>
                </a:spcBef>
                <a:spcAft>
                  <a:spcPts val="0"/>
                </a:spcAft>
              </a:pPr>
              <a:r>
                <a:rPr lang="en-US" sz="1600" b="1" kern="1200" dirty="0">
                  <a:effectLst/>
                  <a:latin typeface="Cambria"/>
                  <a:ea typeface="Times New Roman"/>
                  <a:cs typeface="Times New Roman"/>
                </a:rPr>
                <a:t>Expert response</a:t>
              </a:r>
              <a:r>
                <a:rPr lang="en-US" sz="1600" kern="1200" dirty="0">
                  <a:effectLst/>
                  <a:latin typeface="Cambria"/>
                  <a:ea typeface="Times New Roman"/>
                  <a:cs typeface="Times New Roman"/>
                </a:rPr>
                <a:t>: </a:t>
              </a:r>
              <a:r>
                <a:rPr lang="en-US" sz="1600" kern="1200" dirty="0">
                  <a:solidFill>
                    <a:srgbClr val="FFFF00"/>
                  </a:solidFill>
                  <a:effectLst/>
                  <a:latin typeface="Cambria"/>
                  <a:ea typeface="Times New Roman"/>
                  <a:cs typeface="Times New Roman"/>
                </a:rPr>
                <a:t>“The images show the sea ice extent through the seasonal cycle.  In the winter the sea ice extent would be the greatest.  This is </a:t>
              </a:r>
              <a:r>
                <a:rPr lang="en-US" sz="1600" u="sng" kern="1200" dirty="0">
                  <a:solidFill>
                    <a:srgbClr val="FFFF00"/>
                  </a:solidFill>
                  <a:effectLst/>
                  <a:latin typeface="Cambria"/>
                  <a:ea typeface="Times New Roman"/>
                  <a:cs typeface="Times New Roman"/>
                </a:rPr>
                <a:t>because </a:t>
              </a:r>
              <a:r>
                <a:rPr lang="en-US" sz="1600" kern="1200" dirty="0">
                  <a:solidFill>
                    <a:srgbClr val="FFFF00"/>
                  </a:solidFill>
                  <a:effectLst/>
                  <a:latin typeface="Cambria"/>
                  <a:ea typeface="Times New Roman"/>
                  <a:cs typeface="Times New Roman"/>
                </a:rPr>
                <a:t>there is no or little solar radiation over the region at that time of the year, </a:t>
              </a:r>
              <a:r>
                <a:rPr lang="en-US" sz="1600" u="sng" kern="1200" dirty="0">
                  <a:solidFill>
                    <a:srgbClr val="FFFF00"/>
                  </a:solidFill>
                  <a:effectLst/>
                  <a:latin typeface="Cambria"/>
                  <a:ea typeface="Times New Roman"/>
                  <a:cs typeface="Times New Roman"/>
                </a:rPr>
                <a:t>causing</a:t>
              </a:r>
              <a:r>
                <a:rPr lang="en-US" sz="1600" kern="1200" dirty="0">
                  <a:solidFill>
                    <a:srgbClr val="FFFF00"/>
                  </a:solidFill>
                  <a:effectLst/>
                  <a:latin typeface="Cambria"/>
                  <a:ea typeface="Times New Roman"/>
                  <a:cs typeface="Times New Roman"/>
                </a:rPr>
                <a:t> air temperatures to be very low, </a:t>
              </a:r>
              <a:r>
                <a:rPr lang="en-US" sz="1600" u="sng" kern="1200" dirty="0">
                  <a:solidFill>
                    <a:srgbClr val="FFFF00"/>
                  </a:solidFill>
                  <a:effectLst/>
                  <a:latin typeface="Cambria"/>
                  <a:ea typeface="Times New Roman"/>
                  <a:cs typeface="Times New Roman"/>
                </a:rPr>
                <a:t>resulting in </a:t>
              </a:r>
              <a:r>
                <a:rPr lang="en-US" sz="1600" kern="1200" dirty="0">
                  <a:solidFill>
                    <a:srgbClr val="FFFF00"/>
                  </a:solidFill>
                  <a:effectLst/>
                  <a:latin typeface="Cambria"/>
                  <a:ea typeface="Times New Roman"/>
                  <a:cs typeface="Times New Roman"/>
                </a:rPr>
                <a:t>a growth and expansion of sea ice at the surface of the ocean… The image for day 180 shows the sea ice extent reduced from the image for day 90 so that image shows the sea ice extent in the spring.” </a:t>
              </a:r>
              <a:endParaRPr lang="en-US" sz="1600" dirty="0">
                <a:solidFill>
                  <a:srgbClr val="FFFF00"/>
                </a:solidFill>
                <a:effectLst/>
                <a:latin typeface="Times New Roman"/>
                <a:ea typeface="Times New Roman"/>
              </a:endParaRPr>
            </a:p>
          </p:txBody>
        </p:sp>
        <p:grpSp>
          <p:nvGrpSpPr>
            <p:cNvPr id="22" name="Group 21"/>
            <p:cNvGrpSpPr/>
            <p:nvPr/>
          </p:nvGrpSpPr>
          <p:grpSpPr>
            <a:xfrm>
              <a:off x="425166" y="1029975"/>
              <a:ext cx="8337686" cy="2438006"/>
              <a:chOff x="425166" y="1029975"/>
              <a:chExt cx="8337686" cy="2438006"/>
            </a:xfrm>
          </p:grpSpPr>
          <p:cxnSp>
            <p:nvCxnSpPr>
              <p:cNvPr id="23" name="Curved Connector 22"/>
              <p:cNvCxnSpPr>
                <a:cxnSpLocks noChangeShapeType="1"/>
              </p:cNvCxnSpPr>
              <p:nvPr/>
            </p:nvCxnSpPr>
            <p:spPr bwMode="auto">
              <a:xfrm rot="16200000" flipH="1">
                <a:off x="5386317" y="2650286"/>
                <a:ext cx="317384" cy="247152"/>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24" name="Group 23"/>
              <p:cNvGrpSpPr/>
              <p:nvPr/>
            </p:nvGrpSpPr>
            <p:grpSpPr>
              <a:xfrm>
                <a:off x="425166" y="1029975"/>
                <a:ext cx="8337686" cy="2438006"/>
                <a:chOff x="425166" y="1029975"/>
                <a:chExt cx="8337686" cy="2438006"/>
              </a:xfrm>
            </p:grpSpPr>
            <p:sp>
              <p:nvSpPr>
                <p:cNvPr id="25" name="TextBox 71"/>
                <p:cNvSpPr txBox="1">
                  <a:spLocks noChangeArrowheads="1"/>
                </p:cNvSpPr>
                <p:nvPr/>
              </p:nvSpPr>
              <p:spPr bwMode="auto">
                <a:xfrm>
                  <a:off x="425166" y="1945032"/>
                  <a:ext cx="1708784"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a:solidFill>
                        <a:srgbClr val="000000"/>
                      </a:solidFill>
                      <a:effectLst/>
                      <a:ea typeface="Times New Roman"/>
                      <a:cs typeface="Times New Roman"/>
                    </a:rPr>
                    <a:t>Air  temps</a:t>
                  </a:r>
                  <a:endParaRPr lang="en-US" sz="2000">
                    <a:effectLst/>
                    <a:latin typeface="Times New Roman"/>
                    <a:ea typeface="Times New Roman"/>
                  </a:endParaRPr>
                </a:p>
              </p:txBody>
            </p:sp>
            <p:sp>
              <p:nvSpPr>
                <p:cNvPr id="26" name="Right Arrow 25"/>
                <p:cNvSpPr>
                  <a:spLocks noChangeArrowheads="1"/>
                </p:cNvSpPr>
                <p:nvPr/>
              </p:nvSpPr>
              <p:spPr bwMode="auto">
                <a:xfrm>
                  <a:off x="2139283" y="2046372"/>
                  <a:ext cx="1388695" cy="187468"/>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27" name="TextBox 73"/>
                <p:cNvSpPr txBox="1">
                  <a:spLocks noChangeArrowheads="1"/>
                </p:cNvSpPr>
                <p:nvPr/>
              </p:nvSpPr>
              <p:spPr bwMode="auto">
                <a:xfrm>
                  <a:off x="2133820" y="2210283"/>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drop</a:t>
                  </a:r>
                  <a:endParaRPr lang="en-US" sz="1700">
                    <a:effectLst/>
                    <a:latin typeface="Times New Roman"/>
                    <a:ea typeface="Times New Roman"/>
                  </a:endParaRPr>
                </a:p>
              </p:txBody>
            </p:sp>
            <p:sp>
              <p:nvSpPr>
                <p:cNvPr id="28" name="Rectangle 27"/>
                <p:cNvSpPr>
                  <a:spLocks noChangeArrowheads="1"/>
                </p:cNvSpPr>
                <p:nvPr/>
              </p:nvSpPr>
              <p:spPr bwMode="auto">
                <a:xfrm>
                  <a:off x="608577" y="2698443"/>
                  <a:ext cx="1455604" cy="41059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Sea ice</a:t>
                  </a:r>
                  <a:endParaRPr lang="en-US" sz="2000">
                    <a:effectLst/>
                    <a:latin typeface="Times New Roman"/>
                    <a:ea typeface="Times New Roman"/>
                  </a:endParaRPr>
                </a:p>
              </p:txBody>
            </p:sp>
            <p:sp>
              <p:nvSpPr>
                <p:cNvPr id="29" name="Right Arrow 28"/>
                <p:cNvSpPr>
                  <a:spLocks noChangeArrowheads="1"/>
                </p:cNvSpPr>
                <p:nvPr/>
              </p:nvSpPr>
              <p:spPr bwMode="auto">
                <a:xfrm>
                  <a:off x="2054622" y="2698241"/>
                  <a:ext cx="1388694" cy="187469"/>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30" name="TextBox 81"/>
                <p:cNvSpPr txBox="1">
                  <a:spLocks noChangeArrowheads="1"/>
                </p:cNvSpPr>
                <p:nvPr/>
              </p:nvSpPr>
              <p:spPr bwMode="auto">
                <a:xfrm>
                  <a:off x="2133820" y="2885494"/>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grows</a:t>
                  </a:r>
                  <a:endParaRPr lang="en-US" sz="1700">
                    <a:effectLst/>
                    <a:latin typeface="Times New Roman"/>
                    <a:ea typeface="Times New Roman"/>
                  </a:endParaRPr>
                </a:p>
              </p:txBody>
            </p:sp>
            <p:cxnSp>
              <p:nvCxnSpPr>
                <p:cNvPr id="31" name="Curved Connector 30"/>
                <p:cNvCxnSpPr>
                  <a:cxnSpLocks noChangeShapeType="1"/>
                </p:cNvCxnSpPr>
                <p:nvPr/>
              </p:nvCxnSpPr>
              <p:spPr bwMode="auto">
                <a:xfrm rot="16200000" flipH="1">
                  <a:off x="1021496" y="2393470"/>
                  <a:ext cx="379309" cy="296990"/>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4" name="Rectangle 33"/>
                <p:cNvSpPr>
                  <a:spLocks noChangeArrowheads="1"/>
                </p:cNvSpPr>
                <p:nvPr/>
              </p:nvSpPr>
              <p:spPr bwMode="auto">
                <a:xfrm>
                  <a:off x="541670" y="1155551"/>
                  <a:ext cx="1512953" cy="41059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ea typeface="Times New Roman"/>
                      <a:cs typeface="Arial"/>
                    </a:rPr>
                    <a:t>Solar Radiation</a:t>
                  </a:r>
                  <a:endParaRPr lang="en-US" sz="2000" dirty="0">
                    <a:effectLst/>
                    <a:latin typeface="Times New Roman"/>
                    <a:ea typeface="Times New Roman"/>
                  </a:endParaRPr>
                </a:p>
              </p:txBody>
            </p:sp>
            <p:sp>
              <p:nvSpPr>
                <p:cNvPr id="36" name="Right Arrow 35"/>
                <p:cNvSpPr>
                  <a:spLocks noChangeArrowheads="1"/>
                </p:cNvSpPr>
                <p:nvPr/>
              </p:nvSpPr>
              <p:spPr bwMode="auto">
                <a:xfrm>
                  <a:off x="2049159" y="1269581"/>
                  <a:ext cx="1388695" cy="187468"/>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37" name="TextBox 73"/>
                <p:cNvSpPr txBox="1">
                  <a:spLocks noChangeArrowheads="1"/>
                </p:cNvSpPr>
                <p:nvPr/>
              </p:nvSpPr>
              <p:spPr bwMode="auto">
                <a:xfrm>
                  <a:off x="1974557" y="1438848"/>
                  <a:ext cx="1393826" cy="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drops / is low</a:t>
                  </a:r>
                  <a:endParaRPr lang="en-US" sz="1700" dirty="0">
                    <a:effectLst/>
                    <a:latin typeface="Times New Roman"/>
                    <a:ea typeface="Times New Roman"/>
                  </a:endParaRPr>
                </a:p>
              </p:txBody>
            </p:sp>
            <p:cxnSp>
              <p:nvCxnSpPr>
                <p:cNvPr id="38" name="Curved Connector 37"/>
                <p:cNvCxnSpPr>
                  <a:cxnSpLocks noChangeShapeType="1"/>
                  <a:endCxn id="25" idx="0"/>
                </p:cNvCxnSpPr>
                <p:nvPr/>
              </p:nvCxnSpPr>
              <p:spPr bwMode="auto">
                <a:xfrm rot="16200000" flipH="1">
                  <a:off x="1014021" y="1679493"/>
                  <a:ext cx="382393" cy="148683"/>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 name="Right Arrow 38"/>
                <p:cNvSpPr>
                  <a:spLocks noChangeArrowheads="1"/>
                </p:cNvSpPr>
                <p:nvPr/>
              </p:nvSpPr>
              <p:spPr bwMode="auto">
                <a:xfrm>
                  <a:off x="6341846" y="1656835"/>
                  <a:ext cx="1388695" cy="187440"/>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0" name="TextBox 73"/>
                <p:cNvSpPr txBox="1">
                  <a:spLocks noChangeArrowheads="1"/>
                </p:cNvSpPr>
                <p:nvPr/>
              </p:nvSpPr>
              <p:spPr bwMode="auto">
                <a:xfrm>
                  <a:off x="6336383" y="1820717"/>
                  <a:ext cx="1009650"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rise</a:t>
                  </a:r>
                  <a:endParaRPr lang="en-US" sz="1700">
                    <a:effectLst/>
                    <a:latin typeface="Times New Roman"/>
                    <a:ea typeface="Times New Roman"/>
                  </a:endParaRPr>
                </a:p>
              </p:txBody>
            </p:sp>
            <p:sp>
              <p:nvSpPr>
                <p:cNvPr id="41" name="Right Arrow 40"/>
                <p:cNvSpPr>
                  <a:spLocks noChangeArrowheads="1"/>
                </p:cNvSpPr>
                <p:nvPr/>
              </p:nvSpPr>
              <p:spPr bwMode="auto">
                <a:xfrm>
                  <a:off x="6257183" y="2313304"/>
                  <a:ext cx="1388693" cy="187441"/>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cxnSp>
              <p:nvCxnSpPr>
                <p:cNvPr id="42" name="Curved Connector 41"/>
                <p:cNvCxnSpPr>
                  <a:cxnSpLocks noChangeShapeType="1"/>
                </p:cNvCxnSpPr>
                <p:nvPr/>
              </p:nvCxnSpPr>
              <p:spPr bwMode="auto">
                <a:xfrm rot="16200000" flipH="1">
                  <a:off x="5348159" y="1989794"/>
                  <a:ext cx="317384" cy="247152"/>
                </a:xfrm>
                <a:prstGeom prst="curvedConnector3">
                  <a:avLst>
                    <a:gd name="adj1"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3" name="Rectangle 42"/>
                <p:cNvSpPr>
                  <a:spLocks noChangeArrowheads="1"/>
                </p:cNvSpPr>
                <p:nvPr/>
              </p:nvSpPr>
              <p:spPr bwMode="auto">
                <a:xfrm>
                  <a:off x="4759381" y="1029975"/>
                  <a:ext cx="1512953"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Sunlight</a:t>
                  </a:r>
                  <a:endParaRPr lang="en-US" sz="2000">
                    <a:effectLst/>
                    <a:latin typeface="Times New Roman"/>
                    <a:ea typeface="Times New Roman"/>
                  </a:endParaRPr>
                </a:p>
              </p:txBody>
            </p:sp>
            <p:sp>
              <p:nvSpPr>
                <p:cNvPr id="44" name="Right Arrow 43"/>
                <p:cNvSpPr>
                  <a:spLocks noChangeArrowheads="1"/>
                </p:cNvSpPr>
                <p:nvPr/>
              </p:nvSpPr>
              <p:spPr bwMode="auto">
                <a:xfrm>
                  <a:off x="6266870" y="1158195"/>
                  <a:ext cx="1388695" cy="187440"/>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5" name="TextBox 73"/>
                <p:cNvSpPr txBox="1">
                  <a:spLocks noChangeArrowheads="1"/>
                </p:cNvSpPr>
                <p:nvPr/>
              </p:nvSpPr>
              <p:spPr bwMode="auto">
                <a:xfrm>
                  <a:off x="6299721" y="1331645"/>
                  <a:ext cx="1393826"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is present</a:t>
                  </a:r>
                  <a:endParaRPr lang="en-US" sz="1700" dirty="0">
                    <a:effectLst/>
                    <a:latin typeface="Times New Roman"/>
                    <a:ea typeface="Times New Roman"/>
                  </a:endParaRPr>
                </a:p>
              </p:txBody>
            </p:sp>
            <p:cxnSp>
              <p:nvCxnSpPr>
                <p:cNvPr id="46" name="Curved Connector 45"/>
                <p:cNvCxnSpPr>
                  <a:cxnSpLocks noChangeShapeType="1"/>
                </p:cNvCxnSpPr>
                <p:nvPr/>
              </p:nvCxnSpPr>
              <p:spPr bwMode="auto">
                <a:xfrm rot="16200000" flipH="1">
                  <a:off x="5313469" y="1475626"/>
                  <a:ext cx="317384" cy="247152"/>
                </a:xfrm>
                <a:prstGeom prst="curvedConnector3">
                  <a:avLst>
                    <a:gd name="adj1" fmla="val 53866"/>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7" name="Rectangle 46"/>
                <p:cNvSpPr>
                  <a:spLocks noChangeArrowheads="1"/>
                </p:cNvSpPr>
                <p:nvPr/>
              </p:nvSpPr>
              <p:spPr bwMode="auto">
                <a:xfrm>
                  <a:off x="4852784" y="2856509"/>
                  <a:ext cx="1455604"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a:solidFill>
                        <a:srgbClr val="000000"/>
                      </a:solidFill>
                      <a:effectLst/>
                      <a:ea typeface="Times New Roman"/>
                      <a:cs typeface="Arial"/>
                    </a:rPr>
                    <a:t>Ice </a:t>
                  </a:r>
                  <a:endParaRPr lang="en-US" sz="2000">
                    <a:effectLst/>
                    <a:latin typeface="Times New Roman"/>
                    <a:ea typeface="Times New Roman"/>
                  </a:endParaRPr>
                </a:p>
              </p:txBody>
            </p:sp>
            <p:sp>
              <p:nvSpPr>
                <p:cNvPr id="48" name="Right Arrow 47"/>
                <p:cNvSpPr>
                  <a:spLocks noChangeArrowheads="1"/>
                </p:cNvSpPr>
                <p:nvPr/>
              </p:nvSpPr>
              <p:spPr bwMode="auto">
                <a:xfrm>
                  <a:off x="6308388" y="2990561"/>
                  <a:ext cx="1388693" cy="187441"/>
                </a:xfrm>
                <a:prstGeom prst="rightArrow">
                  <a:avLst>
                    <a:gd name="adj1" fmla="val 50000"/>
                    <a:gd name="adj2" fmla="val 50001"/>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Cambria"/>
                    <a:cs typeface="Times New Roman"/>
                  </a:endParaRPr>
                </a:p>
              </p:txBody>
            </p:sp>
            <p:sp>
              <p:nvSpPr>
                <p:cNvPr id="49" name="TextBox 73"/>
                <p:cNvSpPr txBox="1">
                  <a:spLocks noChangeArrowheads="1"/>
                </p:cNvSpPr>
                <p:nvPr/>
              </p:nvSpPr>
              <p:spPr bwMode="auto">
                <a:xfrm>
                  <a:off x="6466852" y="3108571"/>
                  <a:ext cx="1010285" cy="3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a:solidFill>
                        <a:srgbClr val="000000"/>
                      </a:solidFill>
                      <a:effectLst/>
                      <a:latin typeface="Cambria"/>
                      <a:ea typeface="Times New Roman"/>
                      <a:cs typeface="Times New Roman"/>
                    </a:rPr>
                    <a:t>melts</a:t>
                  </a:r>
                  <a:endParaRPr lang="en-US" sz="1700">
                    <a:effectLst/>
                    <a:latin typeface="Times New Roman"/>
                    <a:ea typeface="Times New Roman"/>
                  </a:endParaRPr>
                </a:p>
              </p:txBody>
            </p:sp>
            <p:sp>
              <p:nvSpPr>
                <p:cNvPr id="50" name="TextBox 71"/>
                <p:cNvSpPr txBox="1">
                  <a:spLocks noChangeArrowheads="1"/>
                </p:cNvSpPr>
                <p:nvPr/>
              </p:nvSpPr>
              <p:spPr bwMode="auto">
                <a:xfrm>
                  <a:off x="4558087" y="1632361"/>
                  <a:ext cx="1708784" cy="384810"/>
                </a:xfrm>
                <a:prstGeom prst="rect">
                  <a:avLst/>
                </a:prstGeom>
                <a:ln/>
              </p:spPr>
              <p:style>
                <a:lnRef idx="2">
                  <a:schemeClr val="dk1"/>
                </a:lnRef>
                <a:fillRef idx="1">
                  <a:schemeClr val="lt1"/>
                </a:fillRef>
                <a:effectRef idx="0">
                  <a:schemeClr val="dk1"/>
                </a:effectRef>
                <a:fontRef idx="minor">
                  <a:schemeClr val="dk1"/>
                </a:fontRef>
              </p:style>
              <p:txBody>
                <a:bodyPr wrap="square">
                  <a:noAutofit/>
                </a:bodyPr>
                <a:lstStyle/>
                <a:p>
                  <a:pPr marL="0" marR="0" algn="ctr">
                    <a:spcBef>
                      <a:spcPts val="0"/>
                    </a:spcBef>
                    <a:spcAft>
                      <a:spcPts val="0"/>
                    </a:spcAft>
                  </a:pPr>
                  <a:r>
                    <a:rPr lang="en-US" sz="2000" kern="1200">
                      <a:solidFill>
                        <a:srgbClr val="000000"/>
                      </a:solidFill>
                      <a:effectLst/>
                      <a:ea typeface="Times New Roman"/>
                      <a:cs typeface="Times New Roman"/>
                    </a:rPr>
                    <a:t>Air  temps</a:t>
                  </a:r>
                  <a:endParaRPr lang="en-US" sz="2000">
                    <a:effectLst/>
                    <a:latin typeface="Times New Roman"/>
                    <a:ea typeface="Times New Roman"/>
                  </a:endParaRPr>
                </a:p>
              </p:txBody>
            </p:sp>
            <p:sp>
              <p:nvSpPr>
                <p:cNvPr id="51" name="TextBox 73"/>
                <p:cNvSpPr txBox="1">
                  <a:spLocks noChangeArrowheads="1"/>
                </p:cNvSpPr>
                <p:nvPr/>
              </p:nvSpPr>
              <p:spPr bwMode="auto">
                <a:xfrm>
                  <a:off x="6297293" y="2499014"/>
                  <a:ext cx="1498194" cy="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p>
                  <a:pPr marL="0" marR="0" algn="ctr">
                    <a:spcBef>
                      <a:spcPts val="0"/>
                    </a:spcBef>
                    <a:spcAft>
                      <a:spcPts val="0"/>
                    </a:spcAft>
                  </a:pPr>
                  <a:r>
                    <a:rPr lang="en-US" sz="1700" kern="1200" dirty="0">
                      <a:solidFill>
                        <a:srgbClr val="000000"/>
                      </a:solidFill>
                      <a:effectLst/>
                      <a:latin typeface="Cambria"/>
                      <a:ea typeface="Times New Roman"/>
                      <a:cs typeface="Times New Roman"/>
                    </a:rPr>
                    <a:t>reach melting</a:t>
                  </a:r>
                  <a:endParaRPr lang="en-US" sz="1700" dirty="0">
                    <a:effectLst/>
                    <a:latin typeface="Times New Roman"/>
                    <a:ea typeface="Times New Roman"/>
                  </a:endParaRPr>
                </a:p>
              </p:txBody>
            </p:sp>
            <p:sp>
              <p:nvSpPr>
                <p:cNvPr id="52" name="TextBox 31"/>
                <p:cNvSpPr txBox="1"/>
                <p:nvPr/>
              </p:nvSpPr>
              <p:spPr>
                <a:xfrm>
                  <a:off x="7965051" y="2001675"/>
                  <a:ext cx="797801" cy="359113"/>
                </a:xfrm>
                <a:prstGeom prst="rect">
                  <a:avLst/>
                </a:prstGeom>
                <a:solidFill>
                  <a:schemeClr val="bg1"/>
                </a:solidFill>
              </p:spPr>
              <p:txBody>
                <a:bodyPr wrap="square" rtlCol="0">
                  <a:noAutofit/>
                </a:bodyPr>
                <a:lstStyle/>
                <a:p>
                  <a:pPr marL="0" marR="0" algn="ctr">
                    <a:spcBef>
                      <a:spcPts val="0"/>
                    </a:spcBef>
                    <a:spcAft>
                      <a:spcPts val="0"/>
                    </a:spcAft>
                  </a:pPr>
                  <a:r>
                    <a:rPr lang="en-US" sz="3600" b="1" kern="1200" dirty="0">
                      <a:solidFill>
                        <a:srgbClr val="365F91"/>
                      </a:solidFill>
                      <a:effectLst/>
                      <a:latin typeface="Cambria"/>
                      <a:ea typeface="Times New Roman"/>
                      <a:cs typeface="Times New Roman"/>
                    </a:rPr>
                    <a:t>36</a:t>
                  </a:r>
                  <a:endParaRPr lang="en-US" sz="3600" b="1" dirty="0">
                    <a:effectLst/>
                    <a:latin typeface="Times New Roman"/>
                    <a:ea typeface="Times New Roman"/>
                  </a:endParaRPr>
                </a:p>
              </p:txBody>
            </p:sp>
            <p:sp>
              <p:nvSpPr>
                <p:cNvPr id="53" name="Rectangle 52"/>
                <p:cNvSpPr>
                  <a:spLocks noChangeArrowheads="1"/>
                </p:cNvSpPr>
                <p:nvPr/>
              </p:nvSpPr>
              <p:spPr bwMode="auto">
                <a:xfrm>
                  <a:off x="4811137" y="2204640"/>
                  <a:ext cx="1455604" cy="410530"/>
                </a:xfrm>
                <a:prstGeom prst="rect">
                  <a:avLst/>
                </a:prstGeom>
                <a:ln>
                  <a:headEnd/>
                  <a:tailEnd/>
                </a:ln>
              </p:spPr>
              <p:style>
                <a:lnRef idx="2">
                  <a:schemeClr val="dk1"/>
                </a:lnRef>
                <a:fillRef idx="1">
                  <a:schemeClr val="lt1"/>
                </a:fillRef>
                <a:effectRef idx="0">
                  <a:schemeClr val="dk1"/>
                </a:effectRef>
                <a:fontRef idx="minor">
                  <a:schemeClr val="dk1"/>
                </a:fontRef>
              </p:style>
              <p:txBody>
                <a:bodyPr anchor="ctr"/>
                <a:lstStyle/>
                <a:p>
                  <a:pPr marL="0" marR="0" algn="ctr">
                    <a:spcBef>
                      <a:spcPts val="0"/>
                    </a:spcBef>
                    <a:spcAft>
                      <a:spcPts val="0"/>
                    </a:spcAft>
                  </a:pPr>
                  <a:r>
                    <a:rPr lang="en-US" sz="2000" kern="1200" dirty="0">
                      <a:solidFill>
                        <a:srgbClr val="000000"/>
                      </a:solidFill>
                      <a:effectLst/>
                      <a:ea typeface="Times New Roman"/>
                      <a:cs typeface="Arial"/>
                    </a:rPr>
                    <a:t>Ice temps</a:t>
                  </a:r>
                  <a:endParaRPr lang="en-US" sz="2000" dirty="0">
                    <a:effectLst/>
                    <a:latin typeface="Times New Roman"/>
                    <a:ea typeface="Times New Roman"/>
                  </a:endParaRPr>
                </a:p>
              </p:txBody>
            </p:sp>
          </p:grpSp>
        </p:grpSp>
      </p:grpSp>
      <p:sp>
        <p:nvSpPr>
          <p:cNvPr id="3" name="Rectangle 2"/>
          <p:cNvSpPr/>
          <p:nvPr/>
        </p:nvSpPr>
        <p:spPr>
          <a:xfrm>
            <a:off x="216567" y="2762386"/>
            <a:ext cx="8734927" cy="401811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304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 y="1486071"/>
            <a:ext cx="9144001" cy="954107"/>
          </a:xfrm>
          <a:prstGeom prst="rect">
            <a:avLst/>
          </a:prstGeom>
          <a:noFill/>
        </p:spPr>
        <p:txBody>
          <a:bodyPr wrap="square" rtlCol="0">
            <a:spAutoFit/>
          </a:bodyPr>
          <a:lstStyle/>
          <a:p>
            <a:r>
              <a:rPr lang="en-US" sz="2800" b="1" dirty="0" smtClean="0"/>
              <a:t>Student Methods: Rubric #2 – Conceptual Understanding</a:t>
            </a:r>
          </a:p>
          <a:p>
            <a:endParaRPr lang="en-US" sz="2800" b="1" dirty="0" smtClean="0"/>
          </a:p>
        </p:txBody>
      </p:sp>
      <p:graphicFrame>
        <p:nvGraphicFramePr>
          <p:cNvPr id="4" name="Table 3"/>
          <p:cNvGraphicFramePr>
            <a:graphicFrameLocks noGrp="1"/>
          </p:cNvGraphicFramePr>
          <p:nvPr>
            <p:extLst>
              <p:ext uri="{D42A27DB-BD31-4B8C-83A1-F6EECF244321}">
                <p14:modId xmlns:p14="http://schemas.microsoft.com/office/powerpoint/2010/main" val="805771598"/>
              </p:ext>
            </p:extLst>
          </p:nvPr>
        </p:nvGraphicFramePr>
        <p:xfrm>
          <a:off x="627321" y="2176857"/>
          <a:ext cx="7612380" cy="4267200"/>
        </p:xfrm>
        <a:graphic>
          <a:graphicData uri="http://schemas.openxmlformats.org/drawingml/2006/table">
            <a:tbl>
              <a:tblPr firstRow="1" firstCol="1" bandRow="1">
                <a:tableStyleId>{5C22544A-7EE6-4342-B048-85BDC9FD1C3A}</a:tableStyleId>
              </a:tblPr>
              <a:tblGrid>
                <a:gridCol w="7612380"/>
              </a:tblGrid>
              <a:tr h="0">
                <a:tc>
                  <a:txBody>
                    <a:bodyPr/>
                    <a:lstStyle/>
                    <a:p>
                      <a:pPr marL="0" marR="0">
                        <a:spcBef>
                          <a:spcPts val="0"/>
                        </a:spcBef>
                        <a:spcAft>
                          <a:spcPts val="0"/>
                        </a:spcAft>
                      </a:pPr>
                      <a:r>
                        <a:rPr lang="en-US" sz="2000" dirty="0">
                          <a:effectLst/>
                        </a:rPr>
                        <a:t>Level 0. Simple restating of the question.</a:t>
                      </a:r>
                      <a:endParaRPr lang="en-US" sz="2000" dirty="0">
                        <a:effectLst/>
                        <a:latin typeface="Cambria"/>
                        <a:ea typeface="Cambria"/>
                        <a:cs typeface="Times New Roman"/>
                      </a:endParaRPr>
                    </a:p>
                  </a:txBody>
                  <a:tcPr marL="68580" marR="68580" marT="0" marB="0">
                    <a:solidFill>
                      <a:schemeClr val="bg1">
                        <a:lumMod val="75000"/>
                      </a:schemeClr>
                    </a:solidFill>
                  </a:tcPr>
                </a:tc>
              </a:tr>
              <a:tr h="0">
                <a:tc>
                  <a:txBody>
                    <a:bodyPr/>
                    <a:lstStyle/>
                    <a:p>
                      <a:pPr marL="0" marR="0">
                        <a:spcBef>
                          <a:spcPts val="0"/>
                        </a:spcBef>
                        <a:spcAft>
                          <a:spcPts val="0"/>
                        </a:spcAft>
                      </a:pPr>
                      <a:r>
                        <a:rPr lang="en-US" sz="2000" dirty="0">
                          <a:effectLst/>
                        </a:rPr>
                        <a:t>Level 1. Statement of a single correct fact.</a:t>
                      </a:r>
                      <a:endParaRPr lang="en-US" sz="2000" dirty="0">
                        <a:effectLst/>
                        <a:latin typeface="Cambria"/>
                        <a:ea typeface="Cambria"/>
                        <a:cs typeface="Times New Roman"/>
                      </a:endParaRPr>
                    </a:p>
                  </a:txBody>
                  <a:tcPr marL="68580" marR="68580" marT="0" marB="0">
                    <a:solidFill>
                      <a:schemeClr val="bg1">
                        <a:lumMod val="65000"/>
                      </a:schemeClr>
                    </a:solidFill>
                  </a:tcPr>
                </a:tc>
              </a:tr>
              <a:tr h="0">
                <a:tc>
                  <a:txBody>
                    <a:bodyPr/>
                    <a:lstStyle/>
                    <a:p>
                      <a:pPr marL="0" marR="0">
                        <a:spcBef>
                          <a:spcPts val="0"/>
                        </a:spcBef>
                        <a:spcAft>
                          <a:spcPts val="0"/>
                        </a:spcAft>
                      </a:pPr>
                      <a:r>
                        <a:rPr lang="en-US" sz="2000" dirty="0">
                          <a:effectLst/>
                        </a:rPr>
                        <a:t>Level 2. Statement of multiple correct facts.</a:t>
                      </a:r>
                      <a:endParaRPr lang="en-US" sz="2000" dirty="0">
                        <a:effectLst/>
                        <a:latin typeface="Cambria"/>
                        <a:ea typeface="Cambria"/>
                        <a:cs typeface="Times New Roman"/>
                      </a:endParaRPr>
                    </a:p>
                  </a:txBody>
                  <a:tcPr marL="68580" marR="68580" marT="0" marB="0">
                    <a:solidFill>
                      <a:schemeClr val="bg2">
                        <a:lumMod val="75000"/>
                      </a:schemeClr>
                    </a:solidFill>
                  </a:tcPr>
                </a:tc>
              </a:tr>
              <a:tr h="0">
                <a:tc>
                  <a:txBody>
                    <a:bodyPr/>
                    <a:lstStyle/>
                    <a:p>
                      <a:pPr marL="0" marR="0">
                        <a:spcBef>
                          <a:spcPts val="0"/>
                        </a:spcBef>
                        <a:spcAft>
                          <a:spcPts val="0"/>
                        </a:spcAft>
                      </a:pPr>
                      <a:r>
                        <a:rPr lang="en-US" sz="2000" dirty="0">
                          <a:effectLst/>
                        </a:rPr>
                        <a:t>Level 3. A. Statement of multiple correct facts, with a single connection between facts. OR B. Statement of multiple correct facts, with multiple connections between facts. Misconceptions equal to or dominate over scientific conceptions.</a:t>
                      </a:r>
                      <a:endParaRPr lang="en-US" sz="2000" dirty="0">
                        <a:effectLst/>
                        <a:latin typeface="Cambria"/>
                        <a:ea typeface="Cambria"/>
                        <a:cs typeface="Times New Roman"/>
                      </a:endParaRPr>
                    </a:p>
                  </a:txBody>
                  <a:tcPr marL="68580" marR="68580" marT="0" marB="0">
                    <a:solidFill>
                      <a:schemeClr val="accent4">
                        <a:lumMod val="75000"/>
                      </a:schemeClr>
                    </a:solidFill>
                  </a:tcPr>
                </a:tc>
              </a:tr>
              <a:tr h="0">
                <a:tc>
                  <a:txBody>
                    <a:bodyPr/>
                    <a:lstStyle/>
                    <a:p>
                      <a:pPr marL="0" marR="0">
                        <a:spcBef>
                          <a:spcPts val="0"/>
                        </a:spcBef>
                        <a:spcAft>
                          <a:spcPts val="0"/>
                        </a:spcAft>
                      </a:pPr>
                      <a:r>
                        <a:rPr lang="en-US" sz="2000" dirty="0">
                          <a:effectLst/>
                        </a:rPr>
                        <a:t>Level 4. Statement of multiple facts, with multiple connections between facts. Misconception(s) present, but scientific conceptions dominate. </a:t>
                      </a:r>
                      <a:endParaRPr lang="en-US" sz="2000" dirty="0">
                        <a:effectLst/>
                        <a:latin typeface="Cambria"/>
                        <a:ea typeface="Cambria"/>
                        <a:cs typeface="Times New Roman"/>
                      </a:endParaRPr>
                    </a:p>
                  </a:txBody>
                  <a:tcPr marL="68580" marR="68580" marT="0" marB="0">
                    <a:solidFill>
                      <a:schemeClr val="accent3">
                        <a:lumMod val="75000"/>
                      </a:schemeClr>
                    </a:solidFill>
                  </a:tcPr>
                </a:tc>
              </a:tr>
              <a:tr h="0">
                <a:tc>
                  <a:txBody>
                    <a:bodyPr/>
                    <a:lstStyle/>
                    <a:p>
                      <a:pPr marL="0" marR="0">
                        <a:spcBef>
                          <a:spcPts val="0"/>
                        </a:spcBef>
                        <a:spcAft>
                          <a:spcPts val="0"/>
                        </a:spcAft>
                      </a:pPr>
                      <a:r>
                        <a:rPr lang="en-US" sz="2000" dirty="0">
                          <a:effectLst/>
                        </a:rPr>
                        <a:t>Level 5. Statement of multiple facts, with multiple connections between facts. Misconceptions not present within a story that is cohesive; misconceptions about concepts outside of the core message may be present.</a:t>
                      </a:r>
                      <a:endParaRPr lang="en-US" sz="2000" dirty="0">
                        <a:effectLst/>
                        <a:latin typeface="Cambria"/>
                        <a:ea typeface="Cambria"/>
                        <a:cs typeface="Times New Roman"/>
                      </a:endParaRPr>
                    </a:p>
                  </a:txBody>
                  <a:tcPr marL="68580" marR="68580" marT="0" marB="0">
                    <a:solidFill>
                      <a:schemeClr val="accent6">
                        <a:lumMod val="90000"/>
                      </a:schemeClr>
                    </a:solidFill>
                  </a:tcPr>
                </a:tc>
              </a:tr>
            </a:tbl>
          </a:graphicData>
        </a:graphic>
      </p:graphicFrame>
    </p:spTree>
    <p:extLst>
      <p:ext uri="{BB962C8B-B14F-4D97-AF65-F5344CB8AC3E}">
        <p14:creationId xmlns:p14="http://schemas.microsoft.com/office/powerpoint/2010/main" val="292848189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graphicFrame>
        <p:nvGraphicFramePr>
          <p:cNvPr id="4" name="Chart 3"/>
          <p:cNvGraphicFramePr/>
          <p:nvPr>
            <p:extLst>
              <p:ext uri="{D42A27DB-BD31-4B8C-83A1-F6EECF244321}">
                <p14:modId xmlns:p14="http://schemas.microsoft.com/office/powerpoint/2010/main" val="1135204876"/>
              </p:ext>
            </p:extLst>
          </p:nvPr>
        </p:nvGraphicFramePr>
        <p:xfrm>
          <a:off x="494413" y="1923311"/>
          <a:ext cx="8155173" cy="493468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85060" y="1164620"/>
            <a:ext cx="9058939" cy="1077218"/>
          </a:xfrm>
          <a:prstGeom prst="rect">
            <a:avLst/>
          </a:prstGeom>
          <a:noFill/>
        </p:spPr>
        <p:txBody>
          <a:bodyPr wrap="square" rtlCol="0">
            <a:spAutoFit/>
          </a:bodyPr>
          <a:lstStyle/>
          <a:p>
            <a:r>
              <a:rPr lang="en-US" sz="2800" b="1" dirty="0"/>
              <a:t>Pre-post student response rubric </a:t>
            </a:r>
            <a:r>
              <a:rPr lang="en-US" sz="2800" b="1" dirty="0" smtClean="0"/>
              <a:t>scores</a:t>
            </a:r>
          </a:p>
          <a:p>
            <a:r>
              <a:rPr lang="en-US" dirty="0" smtClean="0"/>
              <a:t>“</a:t>
            </a:r>
            <a:r>
              <a:rPr lang="en-US" i="1" dirty="0"/>
              <a:t>E</a:t>
            </a:r>
            <a:r>
              <a:rPr lang="en-US" i="1" dirty="0" smtClean="0"/>
              <a:t>xplain </a:t>
            </a:r>
            <a:r>
              <a:rPr lang="en-US" i="1" dirty="0"/>
              <a:t>in your own words why the </a:t>
            </a:r>
            <a:r>
              <a:rPr lang="en-US" i="1" dirty="0" smtClean="0"/>
              <a:t>ice extent of </a:t>
            </a:r>
            <a:r>
              <a:rPr lang="en-US" i="1" dirty="0"/>
              <a:t>these images is different</a:t>
            </a:r>
            <a:r>
              <a:rPr lang="en-US" dirty="0" smtClean="0"/>
              <a:t>”</a:t>
            </a:r>
            <a:endParaRPr lang="en-US" dirty="0"/>
          </a:p>
          <a:p>
            <a:endParaRPr lang="en-US" dirty="0"/>
          </a:p>
        </p:txBody>
      </p:sp>
      <p:sp>
        <p:nvSpPr>
          <p:cNvPr id="6" name="TextBox 5"/>
          <p:cNvSpPr txBox="1"/>
          <p:nvPr/>
        </p:nvSpPr>
        <p:spPr>
          <a:xfrm>
            <a:off x="1715108" y="2390577"/>
            <a:ext cx="1744067" cy="369332"/>
          </a:xfrm>
          <a:prstGeom prst="rect">
            <a:avLst/>
          </a:prstGeom>
          <a:noFill/>
        </p:spPr>
        <p:txBody>
          <a:bodyPr wrap="none" rtlCol="0">
            <a:spAutoFit/>
          </a:bodyPr>
          <a:lstStyle/>
          <a:p>
            <a:r>
              <a:rPr lang="en-US" b="1" dirty="0" smtClean="0">
                <a:solidFill>
                  <a:schemeClr val="bg1"/>
                </a:solidFill>
              </a:rPr>
              <a:t>Pre-post </a:t>
            </a:r>
            <a:r>
              <a:rPr lang="en-US" b="1" i="1" dirty="0" smtClean="0">
                <a:solidFill>
                  <a:schemeClr val="bg1"/>
                </a:solidFill>
              </a:rPr>
              <a:t>p</a:t>
            </a:r>
            <a:r>
              <a:rPr lang="en-US" b="1" dirty="0" smtClean="0">
                <a:solidFill>
                  <a:schemeClr val="bg1"/>
                </a:solidFill>
              </a:rPr>
              <a:t> &lt;0.05</a:t>
            </a:r>
            <a:endParaRPr lang="en-US" b="1" dirty="0">
              <a:solidFill>
                <a:schemeClr val="bg1"/>
              </a:solidFill>
            </a:endParaRPr>
          </a:p>
        </p:txBody>
      </p:sp>
    </p:spTree>
    <p:extLst>
      <p:ext uri="{BB962C8B-B14F-4D97-AF65-F5344CB8AC3E}">
        <p14:creationId xmlns:p14="http://schemas.microsoft.com/office/powerpoint/2010/main" val="41681551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48855" y="1379607"/>
            <a:ext cx="9227127" cy="1569660"/>
          </a:xfrm>
          <a:prstGeom prst="rect">
            <a:avLst/>
          </a:prstGeom>
          <a:noFill/>
        </p:spPr>
        <p:txBody>
          <a:bodyPr wrap="square" rtlCol="0">
            <a:spAutoFit/>
          </a:bodyPr>
          <a:lstStyle/>
          <a:p>
            <a:r>
              <a:rPr lang="en-US" sz="2400" b="1" dirty="0" smtClean="0">
                <a:solidFill>
                  <a:srgbClr val="FF0000"/>
                </a:solidFill>
              </a:rPr>
              <a:t>“</a:t>
            </a:r>
            <a:r>
              <a:rPr lang="en-US" sz="2400" b="1" i="1" dirty="0" smtClean="0">
                <a:solidFill>
                  <a:srgbClr val="FF0000"/>
                </a:solidFill>
              </a:rPr>
              <a:t>The following diagram represents a region in the continental United States. Draw in and label arrows to represent ALL of the important processes that move or change energy, water, or chemicals in this region</a:t>
            </a:r>
            <a:r>
              <a:rPr lang="en-US" sz="2400" b="1" dirty="0" smtClean="0">
                <a:solidFill>
                  <a:srgbClr val="FF0000"/>
                </a:solidFill>
              </a:rPr>
              <a:t>”.  </a:t>
            </a:r>
            <a:endParaRPr lang="en-US" sz="2400" b="1" dirty="0">
              <a:solidFill>
                <a:srgbClr val="FF0000"/>
              </a:solidFill>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1330" y="3080962"/>
            <a:ext cx="4698947" cy="331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5271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189" y="1723931"/>
            <a:ext cx="3615717" cy="2554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426" y="4307685"/>
            <a:ext cx="3622906" cy="256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188" y="1856798"/>
            <a:ext cx="3615717" cy="20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7874" y="4572004"/>
            <a:ext cx="3903260" cy="209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p:nvPr/>
        </p:nvPicPr>
        <p:blipFill>
          <a:blip r:embed="rId8"/>
          <a:stretch>
            <a:fillRect/>
          </a:stretch>
        </p:blipFill>
        <p:spPr>
          <a:xfrm>
            <a:off x="119020" y="2880449"/>
            <a:ext cx="4050609" cy="2693143"/>
          </a:xfrm>
          <a:prstGeom prst="rect">
            <a:avLst/>
          </a:prstGeom>
        </p:spPr>
      </p:pic>
      <p:grpSp>
        <p:nvGrpSpPr>
          <p:cNvPr id="16" name="Group 15"/>
          <p:cNvGrpSpPr/>
          <p:nvPr/>
        </p:nvGrpSpPr>
        <p:grpSpPr>
          <a:xfrm>
            <a:off x="4327451" y="1232560"/>
            <a:ext cx="4572000" cy="5537572"/>
            <a:chOff x="4327451" y="1232560"/>
            <a:chExt cx="4572000" cy="5537572"/>
          </a:xfrm>
        </p:grpSpPr>
        <p:graphicFrame>
          <p:nvGraphicFramePr>
            <p:cNvPr id="17" name="Chart 16"/>
            <p:cNvGraphicFramePr>
              <a:graphicFrameLocks/>
            </p:cNvGraphicFramePr>
            <p:nvPr>
              <p:extLst>
                <p:ext uri="{D42A27DB-BD31-4B8C-83A1-F6EECF244321}">
                  <p14:modId xmlns:p14="http://schemas.microsoft.com/office/powerpoint/2010/main" val="2154470410"/>
                </p:ext>
              </p:extLst>
            </p:nvPr>
          </p:nvGraphicFramePr>
          <p:xfrm>
            <a:off x="4327451" y="1232560"/>
            <a:ext cx="4572000"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Chart 17"/>
            <p:cNvGraphicFramePr>
              <a:graphicFrameLocks/>
            </p:cNvGraphicFramePr>
            <p:nvPr>
              <p:extLst>
                <p:ext uri="{D42A27DB-BD31-4B8C-83A1-F6EECF244321}">
                  <p14:modId xmlns:p14="http://schemas.microsoft.com/office/powerpoint/2010/main" val="3218289437"/>
                </p:ext>
              </p:extLst>
            </p:nvPr>
          </p:nvGraphicFramePr>
          <p:xfrm>
            <a:off x="4327451" y="4026932"/>
            <a:ext cx="4572000" cy="2743200"/>
          </p:xfrm>
          <a:graphic>
            <a:graphicData uri="http://schemas.openxmlformats.org/drawingml/2006/chart">
              <c:chart xmlns:c="http://schemas.openxmlformats.org/drawingml/2006/chart" xmlns:r="http://schemas.openxmlformats.org/officeDocument/2006/relationships" r:id="rId10"/>
            </a:graphicData>
          </a:graphic>
        </p:graphicFrame>
        <p:sp>
          <p:nvSpPr>
            <p:cNvPr id="21" name="TextBox 20"/>
            <p:cNvSpPr txBox="1"/>
            <p:nvPr/>
          </p:nvSpPr>
          <p:spPr>
            <a:xfrm>
              <a:off x="5479848" y="4042355"/>
              <a:ext cx="2663871" cy="369332"/>
            </a:xfrm>
            <a:prstGeom prst="rect">
              <a:avLst/>
            </a:prstGeom>
            <a:noFill/>
          </p:spPr>
          <p:txBody>
            <a:bodyPr wrap="none" rtlCol="0">
              <a:spAutoFit/>
            </a:bodyPr>
            <a:lstStyle/>
            <a:p>
              <a:r>
                <a:rPr lang="en-US" dirty="0" smtClean="0">
                  <a:solidFill>
                    <a:srgbClr val="FFFFFF"/>
                  </a:solidFill>
                </a:rPr>
                <a:t>Number of Arrows Drawn</a:t>
              </a:r>
              <a:endParaRPr lang="en-US" dirty="0">
                <a:solidFill>
                  <a:srgbClr val="FFFFFF"/>
                </a:solidFill>
              </a:endParaRPr>
            </a:p>
          </p:txBody>
        </p:sp>
        <p:sp>
          <p:nvSpPr>
            <p:cNvPr id="22" name="TextBox 21"/>
            <p:cNvSpPr txBox="1"/>
            <p:nvPr/>
          </p:nvSpPr>
          <p:spPr>
            <a:xfrm>
              <a:off x="5562171" y="3081217"/>
              <a:ext cx="52129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Pre</a:t>
              </a:r>
              <a:endParaRPr lang="en-US" dirty="0"/>
            </a:p>
          </p:txBody>
        </p:sp>
        <p:sp>
          <p:nvSpPr>
            <p:cNvPr id="23" name="TextBox 22"/>
            <p:cNvSpPr txBox="1"/>
            <p:nvPr/>
          </p:nvSpPr>
          <p:spPr>
            <a:xfrm>
              <a:off x="6983219" y="3212068"/>
              <a:ext cx="61901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Post</a:t>
              </a:r>
              <a:endParaRPr lang="en-US" dirty="0"/>
            </a:p>
          </p:txBody>
        </p:sp>
        <p:sp>
          <p:nvSpPr>
            <p:cNvPr id="24" name="TextBox 23"/>
            <p:cNvSpPr txBox="1"/>
            <p:nvPr/>
          </p:nvSpPr>
          <p:spPr>
            <a:xfrm>
              <a:off x="5475586" y="5816896"/>
              <a:ext cx="52129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Pre</a:t>
              </a:r>
              <a:endParaRPr lang="en-US" dirty="0"/>
            </a:p>
          </p:txBody>
        </p:sp>
        <p:sp>
          <p:nvSpPr>
            <p:cNvPr id="25" name="TextBox 24"/>
            <p:cNvSpPr txBox="1"/>
            <p:nvPr/>
          </p:nvSpPr>
          <p:spPr>
            <a:xfrm>
              <a:off x="7121076" y="6001562"/>
              <a:ext cx="61901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Post</a:t>
              </a:r>
              <a:endParaRPr lang="en-US" dirty="0"/>
            </a:p>
          </p:txBody>
        </p:sp>
      </p:grpSp>
      <p:sp>
        <p:nvSpPr>
          <p:cNvPr id="26" name="TextBox 25"/>
          <p:cNvSpPr txBox="1"/>
          <p:nvPr/>
        </p:nvSpPr>
        <p:spPr>
          <a:xfrm>
            <a:off x="5479848" y="1245175"/>
            <a:ext cx="2375843" cy="369332"/>
          </a:xfrm>
          <a:prstGeom prst="rect">
            <a:avLst/>
          </a:prstGeom>
          <a:noFill/>
        </p:spPr>
        <p:txBody>
          <a:bodyPr wrap="none" rtlCol="0">
            <a:spAutoFit/>
          </a:bodyPr>
          <a:lstStyle/>
          <a:p>
            <a:r>
              <a:rPr lang="en-US" dirty="0" smtClean="0">
                <a:solidFill>
                  <a:srgbClr val="FFFFFF"/>
                </a:solidFill>
              </a:rPr>
              <a:t>Systems Understanding</a:t>
            </a:r>
            <a:endParaRPr lang="en-US" dirty="0">
              <a:solidFill>
                <a:srgbClr val="FFFFFF"/>
              </a:solidFill>
            </a:endParaRPr>
          </a:p>
        </p:txBody>
      </p:sp>
      <p:sp>
        <p:nvSpPr>
          <p:cNvPr id="27" name="TextBox 26"/>
          <p:cNvSpPr txBox="1"/>
          <p:nvPr/>
        </p:nvSpPr>
        <p:spPr>
          <a:xfrm rot="16200000">
            <a:off x="4221648" y="4984163"/>
            <a:ext cx="70070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Score</a:t>
            </a:r>
            <a:endParaRPr lang="en-US" dirty="0"/>
          </a:p>
        </p:txBody>
      </p:sp>
      <p:sp>
        <p:nvSpPr>
          <p:cNvPr id="28" name="TextBox 27"/>
          <p:cNvSpPr txBox="1"/>
          <p:nvPr/>
        </p:nvSpPr>
        <p:spPr>
          <a:xfrm rot="16200000">
            <a:off x="4161765" y="2191344"/>
            <a:ext cx="70070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Score</a:t>
            </a:r>
            <a:endParaRPr lang="en-US" dirty="0"/>
          </a:p>
        </p:txBody>
      </p:sp>
      <p:sp>
        <p:nvSpPr>
          <p:cNvPr id="5" name="TextBox 4"/>
          <p:cNvSpPr txBox="1"/>
          <p:nvPr/>
        </p:nvSpPr>
        <p:spPr>
          <a:xfrm>
            <a:off x="6220047" y="4446386"/>
            <a:ext cx="1245854" cy="369332"/>
          </a:xfrm>
          <a:prstGeom prst="rect">
            <a:avLst/>
          </a:prstGeom>
          <a:noFill/>
        </p:spPr>
        <p:txBody>
          <a:bodyPr wrap="none" rtlCol="0">
            <a:spAutoFit/>
          </a:bodyPr>
          <a:lstStyle/>
          <a:p>
            <a:r>
              <a:rPr lang="en-US" dirty="0" smtClean="0">
                <a:solidFill>
                  <a:srgbClr val="FF0000"/>
                </a:solidFill>
              </a:rPr>
              <a:t>Expert = 10</a:t>
            </a:r>
            <a:endParaRPr lang="en-US" dirty="0">
              <a:solidFill>
                <a:srgbClr val="FF0000"/>
              </a:solidFill>
            </a:endParaRPr>
          </a:p>
        </p:txBody>
      </p:sp>
      <p:sp>
        <p:nvSpPr>
          <p:cNvPr id="29" name="TextBox 28"/>
          <p:cNvSpPr txBox="1"/>
          <p:nvPr/>
        </p:nvSpPr>
        <p:spPr>
          <a:xfrm>
            <a:off x="6653181" y="1659580"/>
            <a:ext cx="1245854" cy="369332"/>
          </a:xfrm>
          <a:prstGeom prst="rect">
            <a:avLst/>
          </a:prstGeom>
          <a:noFill/>
        </p:spPr>
        <p:txBody>
          <a:bodyPr wrap="none" rtlCol="0">
            <a:spAutoFit/>
          </a:bodyPr>
          <a:lstStyle/>
          <a:p>
            <a:r>
              <a:rPr lang="en-US" dirty="0" smtClean="0">
                <a:solidFill>
                  <a:srgbClr val="FF0000"/>
                </a:solidFill>
              </a:rPr>
              <a:t>Expert = 34</a:t>
            </a:r>
            <a:endParaRPr lang="en-US" dirty="0">
              <a:solidFill>
                <a:srgbClr val="FF0000"/>
              </a:solidFill>
            </a:endParaRPr>
          </a:p>
        </p:txBody>
      </p:sp>
      <p:sp>
        <p:nvSpPr>
          <p:cNvPr id="32" name="TextBox 31"/>
          <p:cNvSpPr txBox="1"/>
          <p:nvPr/>
        </p:nvSpPr>
        <p:spPr>
          <a:xfrm>
            <a:off x="1749025" y="2191344"/>
            <a:ext cx="79060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Expert</a:t>
            </a:r>
            <a:endParaRPr lang="en-US" dirty="0"/>
          </a:p>
        </p:txBody>
      </p:sp>
      <p:sp>
        <p:nvSpPr>
          <p:cNvPr id="30" name="TextBox 29"/>
          <p:cNvSpPr txBox="1"/>
          <p:nvPr/>
        </p:nvSpPr>
        <p:spPr>
          <a:xfrm>
            <a:off x="1488377" y="1293271"/>
            <a:ext cx="52129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Pre</a:t>
            </a:r>
            <a:endParaRPr lang="en-US" dirty="0"/>
          </a:p>
        </p:txBody>
      </p:sp>
      <p:sp>
        <p:nvSpPr>
          <p:cNvPr id="33" name="TextBox 32"/>
          <p:cNvSpPr txBox="1"/>
          <p:nvPr/>
        </p:nvSpPr>
        <p:spPr>
          <a:xfrm>
            <a:off x="1669232" y="3953104"/>
            <a:ext cx="58464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Post</a:t>
            </a:r>
            <a:endParaRPr lang="en-US" dirty="0"/>
          </a:p>
        </p:txBody>
      </p:sp>
      <p:sp>
        <p:nvSpPr>
          <p:cNvPr id="10" name="Left Arrow 9"/>
          <p:cNvSpPr/>
          <p:nvPr/>
        </p:nvSpPr>
        <p:spPr>
          <a:xfrm>
            <a:off x="5186830" y="4722224"/>
            <a:ext cx="521297" cy="35035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678441" y="4722224"/>
            <a:ext cx="917559" cy="369332"/>
          </a:xfrm>
          <a:prstGeom prst="rect">
            <a:avLst/>
          </a:prstGeom>
          <a:noFill/>
        </p:spPr>
        <p:txBody>
          <a:bodyPr wrap="none" rtlCol="0">
            <a:spAutoFit/>
          </a:bodyPr>
          <a:lstStyle/>
          <a:p>
            <a:r>
              <a:rPr lang="en-US" dirty="0" smtClean="0">
                <a:solidFill>
                  <a:schemeClr val="bg1"/>
                </a:solidFill>
              </a:rPr>
              <a:t>Teacher</a:t>
            </a:r>
            <a:endParaRPr lang="en-US" dirty="0">
              <a:solidFill>
                <a:schemeClr val="bg1"/>
              </a:solidFill>
            </a:endParaRPr>
          </a:p>
        </p:txBody>
      </p:sp>
      <p:sp>
        <p:nvSpPr>
          <p:cNvPr id="34" name="Left Arrow 33"/>
          <p:cNvSpPr/>
          <p:nvPr/>
        </p:nvSpPr>
        <p:spPr>
          <a:xfrm>
            <a:off x="5170789" y="1794560"/>
            <a:ext cx="521297" cy="35035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662400" y="1794560"/>
            <a:ext cx="917559" cy="369332"/>
          </a:xfrm>
          <a:prstGeom prst="rect">
            <a:avLst/>
          </a:prstGeom>
          <a:noFill/>
        </p:spPr>
        <p:txBody>
          <a:bodyPr wrap="none" rtlCol="0">
            <a:spAutoFit/>
          </a:bodyPr>
          <a:lstStyle/>
          <a:p>
            <a:r>
              <a:rPr lang="en-US" dirty="0" smtClean="0">
                <a:solidFill>
                  <a:schemeClr val="bg1"/>
                </a:solidFill>
              </a:rPr>
              <a:t>Teacher</a:t>
            </a:r>
            <a:endParaRPr lang="en-US" dirty="0">
              <a:solidFill>
                <a:schemeClr val="bg1"/>
              </a:solidFill>
            </a:endParaRPr>
          </a:p>
        </p:txBody>
      </p:sp>
    </p:spTree>
    <p:extLst>
      <p:ext uri="{BB962C8B-B14F-4D97-AF65-F5344CB8AC3E}">
        <p14:creationId xmlns:p14="http://schemas.microsoft.com/office/powerpoint/2010/main" val="33076582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animBg="1"/>
      <p:bldP spid="5" grpId="0"/>
      <p:bldP spid="29" grpId="0"/>
      <p:bldP spid="32" grpId="0" animBg="1"/>
      <p:bldP spid="30" grpId="0" animBg="1"/>
      <p:bldP spid="30" grpId="1" animBg="1"/>
      <p:bldP spid="33" grpId="0" animBg="1"/>
      <p:bldP spid="33" grpId="1" animBg="1"/>
      <p:bldP spid="10" grpId="0" animBg="1"/>
      <p:bldP spid="19" grpId="0"/>
      <p:bldP spid="34"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11" name="Content Placeholder 1"/>
          <p:cNvSpPr txBox="1">
            <a:spLocks/>
          </p:cNvSpPr>
          <p:nvPr/>
        </p:nvSpPr>
        <p:spPr>
          <a:xfrm>
            <a:off x="152400" y="1828800"/>
            <a:ext cx="4419600" cy="4800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 indent="0">
              <a:buFont typeface="Arial"/>
              <a:buNone/>
            </a:pPr>
            <a:endParaRPr lang="en-US" sz="3300" i="1" dirty="0" smtClean="0"/>
          </a:p>
          <a:p>
            <a:pPr marL="45720" indent="0">
              <a:buFont typeface="Arial"/>
              <a:buNone/>
            </a:pPr>
            <a:endParaRPr lang="en-US" sz="1200" u="sng" dirty="0" smtClean="0"/>
          </a:p>
          <a:p>
            <a:pPr marL="45720" indent="0">
              <a:buFont typeface="Arial"/>
              <a:buNone/>
            </a:pPr>
            <a:r>
              <a:rPr lang="en-US" sz="2200" u="sng" dirty="0" smtClean="0"/>
              <a:t>Student Example</a:t>
            </a:r>
            <a:endParaRPr lang="en-US" sz="2200" dirty="0" smtClean="0"/>
          </a:p>
          <a:p>
            <a:pPr marL="45720" indent="0">
              <a:buNone/>
            </a:pPr>
            <a:r>
              <a:rPr lang="en-US" sz="2200" dirty="0" smtClean="0"/>
              <a:t>Pre: “</a:t>
            </a:r>
            <a:r>
              <a:rPr lang="en-US" sz="2200" i="1" dirty="0"/>
              <a:t>I don’t know, sorry</a:t>
            </a:r>
            <a:r>
              <a:rPr lang="en-US" sz="2200" dirty="0" smtClean="0"/>
              <a:t>.”</a:t>
            </a:r>
          </a:p>
          <a:p>
            <a:pPr marL="45720" indent="0">
              <a:buNone/>
            </a:pPr>
            <a:r>
              <a:rPr lang="en-US" sz="2200" dirty="0" smtClean="0"/>
              <a:t>Post: “</a:t>
            </a:r>
            <a:r>
              <a:rPr lang="en-US" sz="2200" i="1" dirty="0"/>
              <a:t>The sphere with ice, snow, sleet, etc.</a:t>
            </a:r>
            <a:r>
              <a:rPr lang="en-US" sz="2200" dirty="0" smtClean="0"/>
              <a:t>”</a:t>
            </a:r>
            <a:endParaRPr lang="en-US" sz="2200" dirty="0"/>
          </a:p>
        </p:txBody>
      </p:sp>
      <p:sp>
        <p:nvSpPr>
          <p:cNvPr id="13" name="TextBox 12"/>
          <p:cNvSpPr txBox="1"/>
          <p:nvPr/>
        </p:nvSpPr>
        <p:spPr>
          <a:xfrm>
            <a:off x="4876800" y="5943600"/>
            <a:ext cx="3323539" cy="646331"/>
          </a:xfrm>
          <a:prstGeom prst="rect">
            <a:avLst/>
          </a:prstGeom>
          <a:noFill/>
        </p:spPr>
        <p:txBody>
          <a:bodyPr wrap="none" rtlCol="0">
            <a:spAutoFit/>
          </a:bodyPr>
          <a:lstStyle/>
          <a:p>
            <a:r>
              <a:rPr lang="en-US" dirty="0" smtClean="0"/>
              <a:t>Paired Student’s t-test  </a:t>
            </a:r>
            <a:r>
              <a:rPr lang="en-US" i="1" dirty="0" smtClean="0"/>
              <a:t>p</a:t>
            </a:r>
            <a:r>
              <a:rPr lang="en-US" dirty="0" smtClean="0"/>
              <a:t> &lt; 0.05</a:t>
            </a:r>
          </a:p>
          <a:p>
            <a:pPr algn="ctr"/>
            <a:r>
              <a:rPr lang="en-US" dirty="0" smtClean="0"/>
              <a:t>N = 163</a:t>
            </a:r>
            <a:endParaRPr lang="en-US" dirty="0"/>
          </a:p>
        </p:txBody>
      </p:sp>
      <p:sp>
        <p:nvSpPr>
          <p:cNvPr id="14" name="TextBox 13"/>
          <p:cNvSpPr txBox="1"/>
          <p:nvPr/>
        </p:nvSpPr>
        <p:spPr>
          <a:xfrm>
            <a:off x="4998826" y="1346338"/>
            <a:ext cx="3752502" cy="523220"/>
          </a:xfrm>
          <a:prstGeom prst="rect">
            <a:avLst/>
          </a:prstGeom>
          <a:noFill/>
        </p:spPr>
        <p:txBody>
          <a:bodyPr wrap="none" rtlCol="0">
            <a:spAutoFit/>
          </a:bodyPr>
          <a:lstStyle/>
          <a:p>
            <a:r>
              <a:rPr lang="en-US" sz="2800" b="1" dirty="0" smtClean="0"/>
              <a:t>Systems  Understanding</a:t>
            </a:r>
            <a:endParaRPr lang="en-US" sz="2800" b="1" dirty="0"/>
          </a:p>
        </p:txBody>
      </p:sp>
      <p:sp>
        <p:nvSpPr>
          <p:cNvPr id="17" name="TextBox 16"/>
          <p:cNvSpPr txBox="1"/>
          <p:nvPr/>
        </p:nvSpPr>
        <p:spPr>
          <a:xfrm>
            <a:off x="0" y="1269393"/>
            <a:ext cx="4495800" cy="1200329"/>
          </a:xfrm>
          <a:prstGeom prst="rect">
            <a:avLst/>
          </a:prstGeom>
          <a:noFill/>
        </p:spPr>
        <p:txBody>
          <a:bodyPr wrap="square" rtlCol="0">
            <a:spAutoFit/>
          </a:bodyPr>
          <a:lstStyle/>
          <a:p>
            <a:r>
              <a:rPr lang="en-US" sz="2400" b="1" i="1" dirty="0">
                <a:solidFill>
                  <a:srgbClr val="FF0000"/>
                </a:solidFill>
              </a:rPr>
              <a:t>Please describe and define </a:t>
            </a:r>
            <a:endParaRPr lang="en-US" sz="2400" b="1" i="1" dirty="0" smtClean="0">
              <a:solidFill>
                <a:srgbClr val="FF0000"/>
              </a:solidFill>
            </a:endParaRPr>
          </a:p>
          <a:p>
            <a:r>
              <a:rPr lang="en-US" sz="2400" b="1" i="1" dirty="0" smtClean="0">
                <a:solidFill>
                  <a:srgbClr val="FF0000"/>
                </a:solidFill>
              </a:rPr>
              <a:t>The </a:t>
            </a:r>
            <a:r>
              <a:rPr lang="en-US" sz="2400" b="1" i="1" dirty="0" err="1" smtClean="0">
                <a:solidFill>
                  <a:srgbClr val="FF0000"/>
                </a:solidFill>
              </a:rPr>
              <a:t>Cryosphere</a:t>
            </a:r>
            <a:r>
              <a:rPr lang="en-US" sz="2400" b="1" i="1" dirty="0" smtClean="0">
                <a:solidFill>
                  <a:srgbClr val="FF0000"/>
                </a:solidFill>
              </a:rPr>
              <a:t> in </a:t>
            </a:r>
            <a:r>
              <a:rPr lang="en-US" sz="2400" b="1" i="1" dirty="0">
                <a:solidFill>
                  <a:srgbClr val="FF0000"/>
                </a:solidFill>
              </a:rPr>
              <a:t>your own words</a:t>
            </a:r>
            <a:endParaRPr lang="en-US" sz="2400" b="1" dirty="0">
              <a:solidFill>
                <a:srgbClr val="FF0000"/>
              </a:solidFill>
            </a:endParaRPr>
          </a:p>
        </p:txBody>
      </p:sp>
      <p:graphicFrame>
        <p:nvGraphicFramePr>
          <p:cNvPr id="10" name="Chart 9"/>
          <p:cNvGraphicFramePr>
            <a:graphicFrameLocks/>
          </p:cNvGraphicFramePr>
          <p:nvPr>
            <p:extLst>
              <p:ext uri="{D42A27DB-BD31-4B8C-83A1-F6EECF244321}">
                <p14:modId xmlns:p14="http://schemas.microsoft.com/office/powerpoint/2010/main" val="135930612"/>
              </p:ext>
            </p:extLst>
          </p:nvPr>
        </p:nvGraphicFramePr>
        <p:xfrm>
          <a:off x="4348262" y="2017677"/>
          <a:ext cx="4572000" cy="3430774"/>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5585411" y="5071598"/>
            <a:ext cx="52129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Pre</a:t>
            </a:r>
            <a:endParaRPr lang="en-US" dirty="0"/>
          </a:p>
        </p:txBody>
      </p:sp>
      <p:sp>
        <p:nvSpPr>
          <p:cNvPr id="16" name="TextBox 15"/>
          <p:cNvSpPr txBox="1"/>
          <p:nvPr/>
        </p:nvSpPr>
        <p:spPr>
          <a:xfrm>
            <a:off x="7071413" y="5087613"/>
            <a:ext cx="61901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Post</a:t>
            </a:r>
            <a:endParaRPr lang="en-US" dirty="0"/>
          </a:p>
        </p:txBody>
      </p:sp>
      <p:sp>
        <p:nvSpPr>
          <p:cNvPr id="18" name="TextBox 17"/>
          <p:cNvSpPr txBox="1"/>
          <p:nvPr/>
        </p:nvSpPr>
        <p:spPr>
          <a:xfrm>
            <a:off x="-9750" y="4381970"/>
            <a:ext cx="4467441" cy="769441"/>
          </a:xfrm>
          <a:prstGeom prst="rect">
            <a:avLst/>
          </a:prstGeom>
          <a:noFill/>
        </p:spPr>
        <p:txBody>
          <a:bodyPr wrap="none" rtlCol="0">
            <a:spAutoFit/>
          </a:bodyPr>
          <a:lstStyle/>
          <a:p>
            <a:r>
              <a:rPr lang="en-US" sz="2200" dirty="0" smtClean="0"/>
              <a:t>Pre-instruction = 42</a:t>
            </a:r>
            <a:r>
              <a:rPr lang="en-US" sz="2200" dirty="0"/>
              <a:t>% </a:t>
            </a:r>
            <a:r>
              <a:rPr lang="en-US" sz="2200" dirty="0" smtClean="0"/>
              <a:t>“</a:t>
            </a:r>
            <a:r>
              <a:rPr lang="en-US" sz="2200" i="1" dirty="0"/>
              <a:t>I don’t know</a:t>
            </a:r>
            <a:r>
              <a:rPr lang="en-US" sz="2200" dirty="0"/>
              <a:t>” </a:t>
            </a:r>
            <a:endParaRPr lang="en-US" sz="2200" dirty="0" smtClean="0"/>
          </a:p>
          <a:p>
            <a:r>
              <a:rPr lang="en-US" sz="2200" dirty="0" smtClean="0"/>
              <a:t>Post-instruction = 18</a:t>
            </a:r>
            <a:r>
              <a:rPr lang="en-US" sz="2200" dirty="0"/>
              <a:t>% </a:t>
            </a:r>
            <a:r>
              <a:rPr lang="en-US" sz="2200" dirty="0" smtClean="0"/>
              <a:t>“</a:t>
            </a:r>
            <a:r>
              <a:rPr lang="en-US" sz="2200" i="1" dirty="0"/>
              <a:t>I don’t know</a:t>
            </a:r>
            <a:r>
              <a:rPr lang="en-US" sz="2200" dirty="0" smtClean="0"/>
              <a:t>”</a:t>
            </a:r>
            <a:endParaRPr lang="en-US" sz="2200" dirty="0"/>
          </a:p>
        </p:txBody>
      </p:sp>
      <p:sp>
        <p:nvSpPr>
          <p:cNvPr id="19" name="TextBox 18"/>
          <p:cNvSpPr txBox="1"/>
          <p:nvPr/>
        </p:nvSpPr>
        <p:spPr>
          <a:xfrm>
            <a:off x="152400" y="5272279"/>
            <a:ext cx="3367332" cy="769441"/>
          </a:xfrm>
          <a:prstGeom prst="rect">
            <a:avLst/>
          </a:prstGeom>
          <a:noFill/>
        </p:spPr>
        <p:txBody>
          <a:bodyPr wrap="none" rtlCol="0">
            <a:spAutoFit/>
          </a:bodyPr>
          <a:lstStyle/>
          <a:p>
            <a:r>
              <a:rPr lang="en-US" sz="2200" dirty="0" smtClean="0"/>
              <a:t>Pre-instruction = 33% </a:t>
            </a:r>
            <a:r>
              <a:rPr lang="en-US" sz="2200" i="1" dirty="0" smtClean="0"/>
              <a:t>“ice”</a:t>
            </a:r>
          </a:p>
          <a:p>
            <a:r>
              <a:rPr lang="en-US" sz="2200" dirty="0" smtClean="0"/>
              <a:t>Post-instruction = 57% </a:t>
            </a:r>
            <a:r>
              <a:rPr lang="en-US" sz="2200" i="1" dirty="0" smtClean="0"/>
              <a:t>“ice”</a:t>
            </a:r>
            <a:endParaRPr lang="en-US" sz="2200" i="1" dirty="0"/>
          </a:p>
        </p:txBody>
      </p:sp>
    </p:spTree>
    <p:extLst>
      <p:ext uri="{BB962C8B-B14F-4D97-AF65-F5344CB8AC3E}">
        <p14:creationId xmlns:p14="http://schemas.microsoft.com/office/powerpoint/2010/main" val="1871144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8229600" cy="1143000"/>
          </a:xfrm>
        </p:spPr>
        <p:txBody>
          <a:bodyPr>
            <a:normAutofit fontScale="90000"/>
          </a:bodyPr>
          <a:lstStyle/>
          <a:p>
            <a:r>
              <a:rPr lang="en-US" dirty="0"/>
              <a:t>Climate Literacy and Energy Awareness Network (CLEAN</a:t>
            </a:r>
            <a:r>
              <a:rPr lang="en-US" dirty="0" smtClean="0"/>
              <a:t>)</a:t>
            </a:r>
            <a:br>
              <a:rPr lang="en-US" dirty="0" smtClean="0"/>
            </a:br>
            <a:r>
              <a:rPr lang="en-US" sz="3300" dirty="0" smtClean="0">
                <a:hlinkClick r:id="rId2"/>
              </a:rPr>
              <a:t>http://cleanet.org</a:t>
            </a:r>
            <a:r>
              <a:rPr lang="en-US" sz="3300" dirty="0" smtClean="0"/>
              <a:t> </a:t>
            </a:r>
            <a:r>
              <a:rPr lang="en-US" dirty="0"/>
              <a:t/>
            </a:r>
            <a:br>
              <a:rPr lang="en-US" dirty="0"/>
            </a:br>
            <a:endParaRPr lang="en-US" dirty="0"/>
          </a:p>
        </p:txBody>
      </p:sp>
      <p:sp>
        <p:nvSpPr>
          <p:cNvPr id="3" name="Content Placeholder 2"/>
          <p:cNvSpPr>
            <a:spLocks noGrp="1"/>
          </p:cNvSpPr>
          <p:nvPr>
            <p:ph idx="1"/>
          </p:nvPr>
        </p:nvSpPr>
        <p:spPr>
          <a:xfrm>
            <a:off x="457200" y="2133600"/>
            <a:ext cx="8229600" cy="4267200"/>
          </a:xfrm>
        </p:spPr>
        <p:txBody>
          <a:bodyPr>
            <a:normAutofit fontScale="85000" lnSpcReduction="20000"/>
          </a:bodyPr>
          <a:lstStyle/>
          <a:p>
            <a:r>
              <a:rPr lang="en-US" dirty="0" smtClean="0"/>
              <a:t>&gt;610 climate and energy educational resources</a:t>
            </a:r>
          </a:p>
          <a:p>
            <a:r>
              <a:rPr lang="en-US" dirty="0" smtClean="0"/>
              <a:t>Activities, videos, visualizations</a:t>
            </a:r>
          </a:p>
          <a:p>
            <a:r>
              <a:rPr lang="en-US" dirty="0" smtClean="0"/>
              <a:t>Grades 6-16</a:t>
            </a:r>
          </a:p>
          <a:p>
            <a:r>
              <a:rPr lang="en-US" dirty="0" smtClean="0"/>
              <a:t>Reviewed for scientific accuracy, pedagogical effectiveness, and technical quality by 5-7 scientists and educators</a:t>
            </a:r>
          </a:p>
          <a:p>
            <a:r>
              <a:rPr lang="en-US" dirty="0" smtClean="0"/>
              <a:t>Collection of educational resources in the Teaching Climate section of </a:t>
            </a:r>
            <a:r>
              <a:rPr lang="en-US" dirty="0" err="1" smtClean="0"/>
              <a:t>Climate.gov</a:t>
            </a:r>
            <a:r>
              <a:rPr lang="en-US" dirty="0" smtClean="0"/>
              <a:t>  - </a:t>
            </a:r>
            <a:r>
              <a:rPr lang="en-US" dirty="0" smtClean="0">
                <a:hlinkClick r:id="rId3"/>
              </a:rPr>
              <a:t>www.climate.gov/teaching</a:t>
            </a:r>
            <a:endParaRPr lang="en-US" dirty="0" smtClean="0"/>
          </a:p>
          <a:p>
            <a:pPr lvl="1"/>
            <a:r>
              <a:rPr lang="en-US" dirty="0" smtClean="0"/>
              <a:t>Won 2014 Webby and People’s Choice award in Green Category</a:t>
            </a:r>
            <a:endParaRPr lang="en-US" dirty="0"/>
          </a:p>
        </p:txBody>
      </p:sp>
      <p:pic>
        <p:nvPicPr>
          <p:cNvPr id="9" name="Picture 8" descr="clean_logo-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28600"/>
            <a:ext cx="1271016" cy="1613989"/>
          </a:xfrm>
          <a:prstGeom prst="rect">
            <a:avLst/>
          </a:prstGeom>
        </p:spPr>
      </p:pic>
      <p:sp>
        <p:nvSpPr>
          <p:cNvPr id="4" name="TextBox 3"/>
          <p:cNvSpPr txBox="1"/>
          <p:nvPr/>
        </p:nvSpPr>
        <p:spPr>
          <a:xfrm>
            <a:off x="533400" y="6324600"/>
            <a:ext cx="4817319" cy="646331"/>
          </a:xfrm>
          <a:prstGeom prst="rect">
            <a:avLst/>
          </a:prstGeom>
          <a:noFill/>
        </p:spPr>
        <p:txBody>
          <a:bodyPr wrap="none" rtlCol="0">
            <a:spAutoFit/>
          </a:bodyPr>
          <a:lstStyle/>
          <a:p>
            <a:r>
              <a:rPr lang="en-US" dirty="0"/>
              <a:t>Gold </a:t>
            </a:r>
            <a:r>
              <a:rPr lang="en-US" dirty="0" err="1"/>
              <a:t>et.al</a:t>
            </a:r>
            <a:r>
              <a:rPr lang="en-US" dirty="0"/>
              <a:t>, Journal of Geoscience Education, 2012</a:t>
            </a:r>
          </a:p>
          <a:p>
            <a:endParaRPr lang="en-US" dirty="0"/>
          </a:p>
        </p:txBody>
      </p:sp>
    </p:spTree>
    <p:extLst>
      <p:ext uri="{BB962C8B-B14F-4D97-AF65-F5344CB8AC3E}">
        <p14:creationId xmlns:p14="http://schemas.microsoft.com/office/powerpoint/2010/main" val="16280989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11" name="Content Placeholder 1"/>
          <p:cNvSpPr txBox="1">
            <a:spLocks/>
          </p:cNvSpPr>
          <p:nvPr/>
        </p:nvSpPr>
        <p:spPr>
          <a:xfrm>
            <a:off x="152400" y="1540044"/>
            <a:ext cx="4419600" cy="4800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 indent="0">
              <a:buFont typeface="Arial"/>
              <a:buNone/>
            </a:pPr>
            <a:endParaRPr lang="en-US" sz="2200" i="1" dirty="0" smtClean="0"/>
          </a:p>
          <a:p>
            <a:pPr marL="45720" indent="0">
              <a:buFont typeface="Arial"/>
              <a:buNone/>
            </a:pPr>
            <a:endParaRPr lang="en-US" sz="2200" i="1" dirty="0" smtClean="0"/>
          </a:p>
          <a:p>
            <a:pPr marL="45720" indent="0">
              <a:buFont typeface="Arial"/>
              <a:buNone/>
            </a:pPr>
            <a:r>
              <a:rPr lang="en-US" sz="2200" u="sng" dirty="0" smtClean="0"/>
              <a:t>Student Example</a:t>
            </a:r>
            <a:endParaRPr lang="en-US" sz="2200" dirty="0" smtClean="0"/>
          </a:p>
          <a:p>
            <a:pPr marL="45720" indent="0">
              <a:buFont typeface="Arial"/>
              <a:buNone/>
            </a:pPr>
            <a:r>
              <a:rPr lang="en-US" sz="2200" dirty="0" smtClean="0"/>
              <a:t>Pre: “The research of the way that the Earth operates.  This show us how the earth is changing as a whole.”</a:t>
            </a:r>
          </a:p>
          <a:p>
            <a:pPr marL="45720" indent="0">
              <a:buFont typeface="Arial"/>
              <a:buNone/>
            </a:pPr>
            <a:endParaRPr lang="en-US" sz="2200" dirty="0" smtClean="0"/>
          </a:p>
        </p:txBody>
      </p:sp>
      <p:graphicFrame>
        <p:nvGraphicFramePr>
          <p:cNvPr id="12" name="Chart 11"/>
          <p:cNvGraphicFramePr>
            <a:graphicFrameLocks/>
          </p:cNvGraphicFramePr>
          <p:nvPr>
            <p:extLst>
              <p:ext uri="{D42A27DB-BD31-4B8C-83A1-F6EECF244321}">
                <p14:modId xmlns:p14="http://schemas.microsoft.com/office/powerpoint/2010/main" val="202081629"/>
              </p:ext>
            </p:extLst>
          </p:nvPr>
        </p:nvGraphicFramePr>
        <p:xfrm>
          <a:off x="4495800" y="2121932"/>
          <a:ext cx="4572000" cy="374546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4876800" y="5943600"/>
            <a:ext cx="3323539" cy="646331"/>
          </a:xfrm>
          <a:prstGeom prst="rect">
            <a:avLst/>
          </a:prstGeom>
          <a:noFill/>
        </p:spPr>
        <p:txBody>
          <a:bodyPr wrap="none" rtlCol="0">
            <a:spAutoFit/>
          </a:bodyPr>
          <a:lstStyle/>
          <a:p>
            <a:r>
              <a:rPr lang="en-US" dirty="0" smtClean="0"/>
              <a:t>Paired Student’s t-test  </a:t>
            </a:r>
            <a:r>
              <a:rPr lang="en-US" i="1" dirty="0" smtClean="0"/>
              <a:t>p</a:t>
            </a:r>
            <a:r>
              <a:rPr lang="en-US" dirty="0" smtClean="0"/>
              <a:t> &lt; 0.05</a:t>
            </a:r>
          </a:p>
          <a:p>
            <a:pPr algn="ctr"/>
            <a:r>
              <a:rPr lang="en-US" dirty="0" smtClean="0"/>
              <a:t>N = 163</a:t>
            </a:r>
            <a:endParaRPr lang="en-US" dirty="0"/>
          </a:p>
        </p:txBody>
      </p:sp>
      <p:sp>
        <p:nvSpPr>
          <p:cNvPr id="14" name="TextBox 13"/>
          <p:cNvSpPr txBox="1"/>
          <p:nvPr/>
        </p:nvSpPr>
        <p:spPr>
          <a:xfrm>
            <a:off x="4998826" y="1346338"/>
            <a:ext cx="4145174" cy="523220"/>
          </a:xfrm>
          <a:prstGeom prst="rect">
            <a:avLst/>
          </a:prstGeom>
          <a:noFill/>
        </p:spPr>
        <p:txBody>
          <a:bodyPr wrap="none" rtlCol="0">
            <a:spAutoFit/>
          </a:bodyPr>
          <a:lstStyle/>
          <a:p>
            <a:r>
              <a:rPr lang="en-US" sz="2800" b="1" dirty="0" smtClean="0"/>
              <a:t>Conceptual Understanding</a:t>
            </a:r>
            <a:endParaRPr lang="en-US" sz="2800" b="1" dirty="0"/>
          </a:p>
        </p:txBody>
      </p:sp>
      <p:sp>
        <p:nvSpPr>
          <p:cNvPr id="15" name="TextBox 14"/>
          <p:cNvSpPr txBox="1"/>
          <p:nvPr/>
        </p:nvSpPr>
        <p:spPr>
          <a:xfrm>
            <a:off x="5805195" y="5424246"/>
            <a:ext cx="521297"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Pre</a:t>
            </a:r>
            <a:endParaRPr lang="en-US" dirty="0"/>
          </a:p>
        </p:txBody>
      </p:sp>
      <p:sp>
        <p:nvSpPr>
          <p:cNvPr id="16" name="TextBox 15"/>
          <p:cNvSpPr txBox="1"/>
          <p:nvPr/>
        </p:nvSpPr>
        <p:spPr>
          <a:xfrm>
            <a:off x="7450685" y="5432740"/>
            <a:ext cx="61901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Post</a:t>
            </a:r>
            <a:endParaRPr lang="en-US" dirty="0"/>
          </a:p>
        </p:txBody>
      </p:sp>
      <p:sp>
        <p:nvSpPr>
          <p:cNvPr id="17" name="TextBox 16"/>
          <p:cNvSpPr txBox="1"/>
          <p:nvPr/>
        </p:nvSpPr>
        <p:spPr>
          <a:xfrm>
            <a:off x="0" y="1269393"/>
            <a:ext cx="4495800" cy="1200329"/>
          </a:xfrm>
          <a:prstGeom prst="rect">
            <a:avLst/>
          </a:prstGeom>
          <a:noFill/>
        </p:spPr>
        <p:txBody>
          <a:bodyPr wrap="square" rtlCol="0">
            <a:spAutoFit/>
          </a:bodyPr>
          <a:lstStyle/>
          <a:p>
            <a:r>
              <a:rPr lang="en-US" sz="2400" b="1" i="1" dirty="0">
                <a:solidFill>
                  <a:srgbClr val="FF0000"/>
                </a:solidFill>
              </a:rPr>
              <a:t>Please describe and define </a:t>
            </a:r>
            <a:endParaRPr lang="en-US" sz="2400" b="1" i="1" dirty="0" smtClean="0">
              <a:solidFill>
                <a:srgbClr val="FF0000"/>
              </a:solidFill>
            </a:endParaRPr>
          </a:p>
          <a:p>
            <a:r>
              <a:rPr lang="en-US" sz="2400" b="1" i="1" dirty="0" smtClean="0">
                <a:solidFill>
                  <a:srgbClr val="FF0000"/>
                </a:solidFill>
              </a:rPr>
              <a:t>Earth </a:t>
            </a:r>
            <a:r>
              <a:rPr lang="en-US" sz="2400" b="1" i="1" dirty="0">
                <a:solidFill>
                  <a:srgbClr val="FF0000"/>
                </a:solidFill>
              </a:rPr>
              <a:t>system science in your own words</a:t>
            </a:r>
            <a:endParaRPr lang="en-US" sz="2400" b="1" dirty="0">
              <a:solidFill>
                <a:srgbClr val="FF0000"/>
              </a:solidFill>
            </a:endParaRPr>
          </a:p>
        </p:txBody>
      </p:sp>
      <p:sp>
        <p:nvSpPr>
          <p:cNvPr id="18" name="TextBox 17"/>
          <p:cNvSpPr txBox="1"/>
          <p:nvPr/>
        </p:nvSpPr>
        <p:spPr>
          <a:xfrm rot="16200000">
            <a:off x="4406314" y="3803949"/>
            <a:ext cx="700705"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smtClean="0"/>
              <a:t>Score</a:t>
            </a:r>
            <a:endParaRPr lang="en-US" dirty="0"/>
          </a:p>
        </p:txBody>
      </p:sp>
      <p:sp>
        <p:nvSpPr>
          <p:cNvPr id="19" name="Left Arrow 18"/>
          <p:cNvSpPr/>
          <p:nvPr/>
        </p:nvSpPr>
        <p:spPr>
          <a:xfrm>
            <a:off x="6029035" y="3013751"/>
            <a:ext cx="521297" cy="35035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6520646" y="3013751"/>
            <a:ext cx="917559" cy="369332"/>
          </a:xfrm>
          <a:prstGeom prst="rect">
            <a:avLst/>
          </a:prstGeom>
          <a:noFill/>
        </p:spPr>
        <p:txBody>
          <a:bodyPr wrap="none" rtlCol="0">
            <a:spAutoFit/>
          </a:bodyPr>
          <a:lstStyle/>
          <a:p>
            <a:r>
              <a:rPr lang="en-US" dirty="0" smtClean="0">
                <a:solidFill>
                  <a:schemeClr val="bg1"/>
                </a:solidFill>
              </a:rPr>
              <a:t>Teacher</a:t>
            </a:r>
            <a:endParaRPr lang="en-US" dirty="0">
              <a:solidFill>
                <a:schemeClr val="bg1"/>
              </a:solidFill>
            </a:endParaRPr>
          </a:p>
        </p:txBody>
      </p:sp>
      <p:sp>
        <p:nvSpPr>
          <p:cNvPr id="3" name="TextBox 2"/>
          <p:cNvSpPr txBox="1"/>
          <p:nvPr/>
        </p:nvSpPr>
        <p:spPr>
          <a:xfrm>
            <a:off x="224589" y="4248529"/>
            <a:ext cx="4086726" cy="2800767"/>
          </a:xfrm>
          <a:prstGeom prst="rect">
            <a:avLst/>
          </a:prstGeom>
          <a:noFill/>
        </p:spPr>
        <p:txBody>
          <a:bodyPr wrap="square" rtlCol="0">
            <a:spAutoFit/>
          </a:bodyPr>
          <a:lstStyle/>
          <a:p>
            <a:r>
              <a:rPr lang="en-US" sz="2200" dirty="0"/>
              <a:t>Post: “The work of geography such as biosphere, </a:t>
            </a:r>
            <a:r>
              <a:rPr lang="en-US" sz="2200" dirty="0" err="1"/>
              <a:t>pedosphere</a:t>
            </a:r>
            <a:r>
              <a:rPr lang="en-US" sz="2200" dirty="0"/>
              <a:t>, atmosphere, and hydrosphere used to find information and solve facts for future use and help us find out more about the way our planet works”</a:t>
            </a:r>
          </a:p>
          <a:p>
            <a:endParaRPr lang="en-US" sz="2200" dirty="0"/>
          </a:p>
        </p:txBody>
      </p:sp>
    </p:spTree>
    <p:extLst>
      <p:ext uri="{BB962C8B-B14F-4D97-AF65-F5344CB8AC3E}">
        <p14:creationId xmlns:p14="http://schemas.microsoft.com/office/powerpoint/2010/main" val="13196553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animBg="1"/>
      <p:bldP spid="20"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 y="1486071"/>
            <a:ext cx="10047767" cy="584775"/>
          </a:xfrm>
          <a:prstGeom prst="rect">
            <a:avLst/>
          </a:prstGeom>
          <a:noFill/>
        </p:spPr>
        <p:txBody>
          <a:bodyPr wrap="square" rtlCol="0">
            <a:spAutoFit/>
          </a:bodyPr>
          <a:lstStyle/>
          <a:p>
            <a:r>
              <a:rPr lang="en-US" sz="3200" b="1" dirty="0" smtClean="0"/>
              <a:t>Methods: Eye-tracking studies</a:t>
            </a:r>
            <a:endParaRPr lang="en-US" sz="2000" b="1" dirty="0" smtClean="0"/>
          </a:p>
        </p:txBody>
      </p:sp>
      <p:pic>
        <p:nvPicPr>
          <p:cNvPr id="5" name="Cryovideo.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220335" y="3519376"/>
            <a:ext cx="4998631" cy="3125972"/>
          </a:xfrm>
          <a:prstGeom prst="rect">
            <a:avLst/>
          </a:prstGeom>
        </p:spPr>
      </p:pic>
      <p:pic>
        <p:nvPicPr>
          <p:cNvPr id="6" name="Picture 5" descr="EyeTracking2011.jpg"/>
          <p:cNvPicPr>
            <a:picLocks noChangeAspect="1"/>
          </p:cNvPicPr>
          <p:nvPr/>
        </p:nvPicPr>
        <p:blipFill>
          <a:blip r:embed="rId6"/>
          <a:stretch>
            <a:fillRect/>
          </a:stretch>
        </p:blipFill>
        <p:spPr>
          <a:xfrm>
            <a:off x="5978156" y="1275907"/>
            <a:ext cx="3086100" cy="1845609"/>
          </a:xfrm>
          <a:prstGeom prst="rect">
            <a:avLst/>
          </a:prstGeom>
        </p:spPr>
      </p:pic>
      <p:sp>
        <p:nvSpPr>
          <p:cNvPr id="7" name="Content Placeholder 4"/>
          <p:cNvSpPr txBox="1">
            <a:spLocks/>
          </p:cNvSpPr>
          <p:nvPr/>
        </p:nvSpPr>
        <p:spPr>
          <a:xfrm>
            <a:off x="0" y="2070846"/>
            <a:ext cx="8636000" cy="1905000"/>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ea typeface="ＭＳ Ｐゴシック" charset="-128"/>
                <a:cs typeface="ＭＳ Ｐゴシック" charset="-128"/>
              </a:rPr>
              <a:t>Pre-Study Measures</a:t>
            </a:r>
          </a:p>
          <a:p>
            <a:pPr lvl="1"/>
            <a:r>
              <a:rPr lang="en-US" dirty="0" smtClean="0">
                <a:ea typeface="ＭＳ Ｐゴシック" charset="-128"/>
                <a:cs typeface="ＭＳ Ｐゴシック" charset="-128"/>
              </a:rPr>
              <a:t>Color-blindness</a:t>
            </a:r>
          </a:p>
          <a:p>
            <a:pPr lvl="1"/>
            <a:r>
              <a:rPr lang="en-US" dirty="0" smtClean="0">
                <a:ea typeface="ＭＳ Ｐゴシック" charset="-128"/>
                <a:cs typeface="ＭＳ Ｐゴシック" charset="-128"/>
              </a:rPr>
              <a:t>Climate change conceptions</a:t>
            </a:r>
          </a:p>
          <a:p>
            <a:pPr lvl="1"/>
            <a:r>
              <a:rPr lang="en-US" dirty="0" smtClean="0">
                <a:ea typeface="ＭＳ Ｐゴシック" charset="-128"/>
                <a:cs typeface="ＭＳ Ｐゴシック" charset="-128"/>
              </a:rPr>
              <a:t>Demographics</a:t>
            </a:r>
            <a:endParaRPr lang="en-US" dirty="0" smtClean="0"/>
          </a:p>
        </p:txBody>
      </p:sp>
      <p:cxnSp>
        <p:nvCxnSpPr>
          <p:cNvPr id="11" name="Straight Connector 10"/>
          <p:cNvCxnSpPr/>
          <p:nvPr/>
        </p:nvCxnSpPr>
        <p:spPr>
          <a:xfrm flipH="1">
            <a:off x="3220335" y="1562986"/>
            <a:ext cx="4562698" cy="195639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8218966" y="1672855"/>
            <a:ext cx="545807" cy="497249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3317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311718" y="2252995"/>
            <a:ext cx="3898775" cy="584775"/>
          </a:xfrm>
          <a:prstGeom prst="rect">
            <a:avLst/>
          </a:prstGeom>
          <a:noFill/>
        </p:spPr>
        <p:txBody>
          <a:bodyPr wrap="square" rtlCol="0">
            <a:spAutoFit/>
          </a:bodyPr>
          <a:lstStyle/>
          <a:p>
            <a:endParaRPr lang="en-US" sz="3200" dirty="0"/>
          </a:p>
        </p:txBody>
      </p:sp>
      <p:pic>
        <p:nvPicPr>
          <p:cNvPr id="4" name="Picture 3" descr="3I.jpg"/>
          <p:cNvPicPr/>
          <p:nvPr/>
        </p:nvPicPr>
        <p:blipFill>
          <a:blip r:embed="rId4"/>
          <a:srcRect/>
          <a:stretch>
            <a:fillRect/>
          </a:stretch>
        </p:blipFill>
        <p:spPr bwMode="auto">
          <a:xfrm>
            <a:off x="4403658" y="1244009"/>
            <a:ext cx="4623384" cy="5433238"/>
          </a:xfrm>
          <a:prstGeom prst="rect">
            <a:avLst/>
          </a:prstGeom>
          <a:noFill/>
          <a:ln w="9525" cmpd="sng">
            <a:solidFill>
              <a:srgbClr val="800000"/>
            </a:solidFill>
            <a:miter lim="800000"/>
            <a:headEnd/>
            <a:tailEnd/>
          </a:ln>
          <a:effectLst/>
        </p:spPr>
      </p:pic>
      <p:sp>
        <p:nvSpPr>
          <p:cNvPr id="5" name="TextBox 4"/>
          <p:cNvSpPr txBox="1"/>
          <p:nvPr/>
        </p:nvSpPr>
        <p:spPr>
          <a:xfrm>
            <a:off x="0" y="1358325"/>
            <a:ext cx="4359349" cy="5509200"/>
          </a:xfrm>
          <a:prstGeom prst="rect">
            <a:avLst/>
          </a:prstGeom>
          <a:noFill/>
        </p:spPr>
        <p:txBody>
          <a:bodyPr wrap="square" rtlCol="0">
            <a:spAutoFit/>
          </a:bodyPr>
          <a:lstStyle/>
          <a:p>
            <a:pPr marL="457200" indent="-457200">
              <a:buFont typeface="Arial" pitchFamily="34" charset="0"/>
              <a:buChar char="•"/>
            </a:pPr>
            <a:r>
              <a:rPr lang="en-US" sz="3200" dirty="0" smtClean="0"/>
              <a:t>Time to complete -   23 </a:t>
            </a:r>
            <a:r>
              <a:rPr lang="en-US" sz="3200" dirty="0"/>
              <a:t>and 32 </a:t>
            </a:r>
            <a:r>
              <a:rPr lang="en-US" sz="3200" dirty="0" smtClean="0"/>
              <a:t>minutes</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engaged </a:t>
            </a:r>
            <a:r>
              <a:rPr lang="en-US" sz="3200" dirty="0"/>
              <a:t>less with images than with </a:t>
            </a:r>
            <a:r>
              <a:rPr lang="en-US" sz="3200" dirty="0" smtClean="0"/>
              <a:t>text</a:t>
            </a:r>
          </a:p>
          <a:p>
            <a:pPr marL="457200" indent="-457200">
              <a:buFont typeface="Arial" pitchFamily="34" charset="0"/>
              <a:buChar char="•"/>
            </a:pPr>
            <a:endParaRPr lang="en-US" sz="3200" dirty="0" smtClean="0"/>
          </a:p>
          <a:p>
            <a:pPr marL="457200" indent="-457200">
              <a:buFont typeface="Arial" pitchFamily="34" charset="0"/>
              <a:buChar char="•"/>
            </a:pPr>
            <a:r>
              <a:rPr lang="en-US" sz="3200" dirty="0" smtClean="0"/>
              <a:t>difficulty </a:t>
            </a:r>
            <a:r>
              <a:rPr lang="en-US" sz="3200" dirty="0"/>
              <a:t>engaging with some materials posted on external </a:t>
            </a:r>
            <a:r>
              <a:rPr lang="en-US" sz="3200" dirty="0" smtClean="0"/>
              <a:t>sites</a:t>
            </a:r>
            <a:endParaRPr lang="en-US" sz="3200" dirty="0"/>
          </a:p>
          <a:p>
            <a:r>
              <a:rPr lang="en-US" sz="3200" b="1" dirty="0"/>
              <a:t> </a:t>
            </a:r>
            <a:endParaRPr lang="en-US" sz="3200" dirty="0"/>
          </a:p>
        </p:txBody>
      </p:sp>
    </p:spTree>
    <p:extLst>
      <p:ext uri="{BB962C8B-B14F-4D97-AF65-F5344CB8AC3E}">
        <p14:creationId xmlns:p14="http://schemas.microsoft.com/office/powerpoint/2010/main" val="35939974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0" y="1358325"/>
            <a:ext cx="4359349" cy="4031873"/>
          </a:xfrm>
          <a:prstGeom prst="rect">
            <a:avLst/>
          </a:prstGeom>
          <a:noFill/>
        </p:spPr>
        <p:txBody>
          <a:bodyPr wrap="square" rtlCol="0">
            <a:spAutoFit/>
          </a:bodyPr>
          <a:lstStyle/>
          <a:p>
            <a:r>
              <a:rPr lang="en-US" sz="3200" dirty="0" smtClean="0"/>
              <a:t>Purple </a:t>
            </a:r>
            <a:r>
              <a:rPr lang="en-US" sz="3200" dirty="0"/>
              <a:t>path is a participant with significant attention. </a:t>
            </a:r>
            <a:endParaRPr lang="en-US" sz="3200" dirty="0" smtClean="0"/>
          </a:p>
          <a:p>
            <a:endParaRPr lang="en-US" sz="3200" dirty="0"/>
          </a:p>
          <a:p>
            <a:r>
              <a:rPr lang="en-US" sz="3200" dirty="0" smtClean="0"/>
              <a:t>Blue </a:t>
            </a:r>
            <a:r>
              <a:rPr lang="en-US" sz="3200" dirty="0"/>
              <a:t>path is cursory and is typical of most participants.</a:t>
            </a:r>
          </a:p>
          <a:p>
            <a:r>
              <a:rPr lang="en-US" sz="3200" b="1" dirty="0"/>
              <a:t> </a:t>
            </a:r>
            <a:endParaRPr lang="en-US" sz="3200" dirty="0"/>
          </a:p>
        </p:txBody>
      </p:sp>
      <p:pic>
        <p:nvPicPr>
          <p:cNvPr id="5" name="Picture 4" descr="::::::private:var:folders:Fs:FsmdC4ZaGTG9DqB+JC6IX++++TI:-Tmp-:com.apple.mail.drag-T0x10051ff40.tmp.E17knT:GazeplotElab2011-006b.jpg"/>
          <p:cNvPicPr/>
          <p:nvPr/>
        </p:nvPicPr>
        <p:blipFill>
          <a:blip r:embed="rId4"/>
          <a:srcRect/>
          <a:stretch>
            <a:fillRect/>
          </a:stretch>
        </p:blipFill>
        <p:spPr bwMode="auto">
          <a:xfrm>
            <a:off x="4538345" y="1"/>
            <a:ext cx="2310765" cy="6858000"/>
          </a:xfrm>
          <a:prstGeom prst="rect">
            <a:avLst/>
          </a:prstGeom>
          <a:noFill/>
          <a:ln w="9525">
            <a:noFill/>
            <a:miter lim="800000"/>
            <a:headEnd/>
            <a:tailEnd/>
          </a:ln>
        </p:spPr>
      </p:pic>
      <p:pic>
        <p:nvPicPr>
          <p:cNvPr id="6" name="Picture 5" descr="::::::private:var:folders:Fs:FsmdC4ZaGTG9DqB+JC6IX++++TI:-Tmp-:com.apple.mail.drag-T0x10051ff40.tmp.t3aEuW:GazeplotElab2011-015b.jpg"/>
          <p:cNvPicPr/>
          <p:nvPr/>
        </p:nvPicPr>
        <p:blipFill>
          <a:blip r:embed="rId5"/>
          <a:srcRect/>
          <a:stretch>
            <a:fillRect/>
          </a:stretch>
        </p:blipFill>
        <p:spPr bwMode="auto">
          <a:xfrm>
            <a:off x="6849110" y="1"/>
            <a:ext cx="2294890" cy="6858000"/>
          </a:xfrm>
          <a:prstGeom prst="rect">
            <a:avLst/>
          </a:prstGeom>
          <a:noFill/>
          <a:ln w="9525">
            <a:noFill/>
            <a:miter lim="800000"/>
            <a:headEnd/>
            <a:tailEnd/>
          </a:ln>
        </p:spPr>
      </p:pic>
    </p:spTree>
    <p:extLst>
      <p:ext uri="{BB962C8B-B14F-4D97-AF65-F5344CB8AC3E}">
        <p14:creationId xmlns:p14="http://schemas.microsoft.com/office/powerpoint/2010/main" val="34523535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pic>
        <p:nvPicPr>
          <p:cNvPr id="7" name="Picture 6"/>
          <p:cNvPicPr>
            <a:picLocks noChangeAspect="1"/>
          </p:cNvPicPr>
          <p:nvPr/>
        </p:nvPicPr>
        <p:blipFill>
          <a:blip r:embed="rId4"/>
          <a:srcRect b="51323"/>
          <a:stretch>
            <a:fillRect/>
          </a:stretch>
        </p:blipFill>
        <p:spPr>
          <a:xfrm>
            <a:off x="2961102" y="2078665"/>
            <a:ext cx="6067760" cy="3870252"/>
          </a:xfrm>
          <a:prstGeom prst="rect">
            <a:avLst/>
          </a:prstGeom>
        </p:spPr>
      </p:pic>
      <p:sp>
        <p:nvSpPr>
          <p:cNvPr id="4" name="Rectangle 3"/>
          <p:cNvSpPr/>
          <p:nvPr/>
        </p:nvSpPr>
        <p:spPr>
          <a:xfrm>
            <a:off x="132841" y="2090426"/>
            <a:ext cx="2631624" cy="3539430"/>
          </a:xfrm>
          <a:prstGeom prst="rect">
            <a:avLst/>
          </a:prstGeom>
        </p:spPr>
        <p:txBody>
          <a:bodyPr wrap="square">
            <a:spAutoFit/>
          </a:bodyPr>
          <a:lstStyle/>
          <a:p>
            <a:r>
              <a:rPr lang="en-US" sz="3200" dirty="0" smtClean="0"/>
              <a:t>Students had difficulty knowing where to look on complex scientific graphs/figures</a:t>
            </a:r>
            <a:endParaRPr lang="en-US" sz="3200" dirty="0"/>
          </a:p>
        </p:txBody>
      </p:sp>
    </p:spTree>
    <p:extLst>
      <p:ext uri="{BB962C8B-B14F-4D97-AF65-F5344CB8AC3E}">
        <p14:creationId xmlns:p14="http://schemas.microsoft.com/office/powerpoint/2010/main" val="35493540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184127" y="1296065"/>
            <a:ext cx="8775745" cy="7602081"/>
          </a:xfrm>
          <a:prstGeom prst="rect">
            <a:avLst/>
          </a:prstGeom>
          <a:noFill/>
        </p:spPr>
        <p:txBody>
          <a:bodyPr wrap="square" rtlCol="0">
            <a:spAutoFit/>
          </a:bodyPr>
          <a:lstStyle/>
          <a:p>
            <a:r>
              <a:rPr lang="en-US" sz="3200" b="1" dirty="0" smtClean="0"/>
              <a:t>Conclusions</a:t>
            </a:r>
          </a:p>
          <a:p>
            <a:pPr marL="342900" indent="-342900">
              <a:buFont typeface="Arial" pitchFamily="34" charset="0"/>
              <a:buChar char="•"/>
            </a:pPr>
            <a:r>
              <a:rPr lang="en-US" sz="2600" dirty="0" smtClean="0"/>
              <a:t>Students</a:t>
            </a:r>
            <a:r>
              <a:rPr lang="en-US" sz="2600" dirty="0"/>
              <a:t>’ </a:t>
            </a:r>
            <a:r>
              <a:rPr lang="en-US" sz="2600" b="1" dirty="0" smtClean="0"/>
              <a:t>SYSTEMS UNDERSTANDING </a:t>
            </a:r>
            <a:r>
              <a:rPr lang="en-US" sz="2600" dirty="0" smtClean="0"/>
              <a:t>and </a:t>
            </a:r>
            <a:r>
              <a:rPr lang="en-US" sz="2600" b="1" dirty="0" smtClean="0"/>
              <a:t>CONCEPTUAL UNDERSTAND</a:t>
            </a:r>
            <a:r>
              <a:rPr lang="en-US" sz="2600" dirty="0" smtClean="0"/>
              <a:t> </a:t>
            </a:r>
            <a:r>
              <a:rPr lang="en-US" sz="2600" dirty="0"/>
              <a:t>significantly improved after exposure to </a:t>
            </a:r>
            <a:r>
              <a:rPr lang="en-US" sz="2600" i="1" dirty="0" err="1"/>
              <a:t>EarthLabs</a:t>
            </a:r>
            <a:r>
              <a:rPr lang="en-US" sz="2600" dirty="0"/>
              <a:t> modules, although students did not reach mastery levels on par with expert responses. </a:t>
            </a:r>
            <a:endParaRPr lang="en-US" sz="2600" dirty="0" smtClean="0"/>
          </a:p>
          <a:p>
            <a:pPr marL="342900" indent="-342900">
              <a:buFont typeface="Arial" pitchFamily="34" charset="0"/>
              <a:buChar char="•"/>
            </a:pPr>
            <a:endParaRPr lang="en-US" sz="2600" dirty="0" smtClean="0"/>
          </a:p>
          <a:p>
            <a:pPr marL="342900" indent="-342900">
              <a:buFont typeface="Arial" pitchFamily="34" charset="0"/>
              <a:buChar char="•"/>
            </a:pPr>
            <a:r>
              <a:rPr lang="en-US" sz="2600" dirty="0"/>
              <a:t>Classroom observations combined with eye-tracking measures of external users indicate that the </a:t>
            </a:r>
            <a:r>
              <a:rPr lang="en-US" sz="2600" i="1" dirty="0" err="1"/>
              <a:t>EarthLabs</a:t>
            </a:r>
            <a:r>
              <a:rPr lang="en-US" sz="2600" dirty="0"/>
              <a:t> modules were </a:t>
            </a:r>
            <a:r>
              <a:rPr lang="en-US" sz="2600" b="1" dirty="0" smtClean="0"/>
              <a:t>ENGAGING TO USERS</a:t>
            </a:r>
            <a:r>
              <a:rPr lang="en-US" sz="2600" dirty="0" smtClean="0"/>
              <a:t>. </a:t>
            </a:r>
            <a:endParaRPr lang="en-US" sz="2600" dirty="0"/>
          </a:p>
          <a:p>
            <a:endParaRPr lang="en-US" sz="2600" dirty="0"/>
          </a:p>
          <a:p>
            <a:pPr marL="342900" indent="-342900">
              <a:buFont typeface="Arial" pitchFamily="34" charset="0"/>
              <a:buChar char="•"/>
            </a:pPr>
            <a:r>
              <a:rPr lang="en-US" sz="2600" dirty="0"/>
              <a:t>The </a:t>
            </a:r>
            <a:r>
              <a:rPr lang="en-US" sz="2600" i="1" dirty="0" err="1"/>
              <a:t>EarthLabs</a:t>
            </a:r>
            <a:r>
              <a:rPr lang="en-US" sz="2600" dirty="0"/>
              <a:t> </a:t>
            </a:r>
            <a:r>
              <a:rPr lang="en-US" sz="2600" b="1" dirty="0" smtClean="0"/>
              <a:t>CURRICULUM-RESEARCH</a:t>
            </a:r>
            <a:r>
              <a:rPr lang="en-US" sz="2600" dirty="0" smtClean="0"/>
              <a:t> </a:t>
            </a:r>
            <a:r>
              <a:rPr lang="en-US" sz="2600" dirty="0"/>
              <a:t>model is an example of how research can be used to inform curriculum </a:t>
            </a:r>
            <a:r>
              <a:rPr lang="en-US" sz="2600" dirty="0" smtClean="0"/>
              <a:t>development.</a:t>
            </a:r>
            <a:endParaRPr lang="en-US" sz="2600" b="1" dirty="0"/>
          </a:p>
          <a:p>
            <a:pPr marL="342900" indent="-342900">
              <a:buFont typeface="Arial" pitchFamily="34" charset="0"/>
              <a:buChar char="•"/>
            </a:pPr>
            <a:endParaRPr lang="en-US" sz="2400" dirty="0" smtClean="0"/>
          </a:p>
          <a:p>
            <a:pPr marL="342900" indent="-342900">
              <a:buFont typeface="Arial" pitchFamily="34" charset="0"/>
              <a:buChar char="•"/>
            </a:pPr>
            <a:endParaRPr lang="en-US" sz="2400" b="1" dirty="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b="1" dirty="0" smtClean="0"/>
          </a:p>
        </p:txBody>
      </p:sp>
    </p:spTree>
    <p:extLst>
      <p:ext uri="{BB962C8B-B14F-4D97-AF65-F5344CB8AC3E}">
        <p14:creationId xmlns:p14="http://schemas.microsoft.com/office/powerpoint/2010/main" val="2573735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Autofit/>
          </a:bodyPr>
          <a:lstStyle/>
          <a:p>
            <a:r>
              <a:rPr lang="en-US" sz="3800" dirty="0" smtClean="0"/>
              <a:t>Educational Resources Addressing</a:t>
            </a:r>
            <a:br>
              <a:rPr lang="en-US" sz="3800" dirty="0" smtClean="0"/>
            </a:br>
            <a:r>
              <a:rPr lang="en-US" sz="3800" dirty="0" smtClean="0"/>
              <a:t>Climate Science and Earth System Science</a:t>
            </a:r>
            <a:endParaRPr lang="en-US" sz="3800" dirty="0"/>
          </a:p>
        </p:txBody>
      </p:sp>
      <p:sp>
        <p:nvSpPr>
          <p:cNvPr id="3" name="Content Placeholder 2"/>
          <p:cNvSpPr>
            <a:spLocks noGrp="1"/>
          </p:cNvSpPr>
          <p:nvPr>
            <p:ph idx="1"/>
          </p:nvPr>
        </p:nvSpPr>
        <p:spPr>
          <a:xfrm>
            <a:off x="457200" y="1524000"/>
            <a:ext cx="5943600" cy="4525963"/>
          </a:xfrm>
        </p:spPr>
        <p:txBody>
          <a:bodyPr>
            <a:normAutofit fontScale="85000" lnSpcReduction="20000"/>
          </a:bodyPr>
          <a:lstStyle/>
          <a:p>
            <a:r>
              <a:rPr lang="en-US" dirty="0" smtClean="0"/>
              <a:t>Climate Literacy and Energy Awareness Network (CLEAN)</a:t>
            </a:r>
          </a:p>
          <a:p>
            <a:pPr lvl="1">
              <a:spcAft>
                <a:spcPts val="3000"/>
              </a:spcAft>
            </a:pPr>
            <a:r>
              <a:rPr lang="en-US" dirty="0" smtClean="0">
                <a:hlinkClick r:id="rId2"/>
              </a:rPr>
              <a:t>http://cleanet.org</a:t>
            </a:r>
            <a:r>
              <a:rPr lang="en-US" dirty="0" smtClean="0"/>
              <a:t> </a:t>
            </a:r>
            <a:endParaRPr lang="en-US" dirty="0"/>
          </a:p>
          <a:p>
            <a:pPr marL="530352"/>
            <a:r>
              <a:rPr lang="en-US" dirty="0" smtClean="0"/>
              <a:t>Earth Exploration </a:t>
            </a:r>
            <a:r>
              <a:rPr lang="en-US" dirty="0" err="1" smtClean="0"/>
              <a:t>Toolbook</a:t>
            </a:r>
            <a:endParaRPr lang="en-US" dirty="0" smtClean="0"/>
          </a:p>
          <a:p>
            <a:pPr lvl="1">
              <a:spcAft>
                <a:spcPts val="1800"/>
              </a:spcAft>
            </a:pPr>
            <a:r>
              <a:rPr lang="en-US" dirty="0" smtClean="0">
                <a:hlinkClick r:id="rId3"/>
              </a:rPr>
              <a:t>http://serc.carleton.edu/eet</a:t>
            </a:r>
            <a:r>
              <a:rPr lang="en-US" dirty="0"/>
              <a:t> </a:t>
            </a:r>
          </a:p>
          <a:p>
            <a:r>
              <a:rPr lang="en-US" dirty="0" err="1" smtClean="0"/>
              <a:t>EarthLabs</a:t>
            </a:r>
            <a:endParaRPr lang="en-US" dirty="0" smtClean="0"/>
          </a:p>
          <a:p>
            <a:pPr lvl="1"/>
            <a:r>
              <a:rPr lang="en-US" dirty="0" smtClean="0"/>
              <a:t>Teachers Guide </a:t>
            </a:r>
            <a:r>
              <a:rPr lang="en-US" dirty="0" smtClean="0">
                <a:hlinkClick r:id="rId4"/>
              </a:rPr>
              <a:t>http://serc.carleton.edu/earthlabs</a:t>
            </a:r>
            <a:endParaRPr lang="en-US" dirty="0" smtClean="0"/>
          </a:p>
          <a:p>
            <a:pPr lvl="1"/>
            <a:r>
              <a:rPr lang="en-US" dirty="0" smtClean="0"/>
              <a:t>Student Guide</a:t>
            </a:r>
          </a:p>
          <a:p>
            <a:pPr lvl="1"/>
            <a:r>
              <a:rPr lang="en-US" dirty="0" smtClean="0">
                <a:hlinkClick r:id="rId5"/>
              </a:rPr>
              <a:t>http://serc.carleton.edu/eslabs</a:t>
            </a:r>
            <a:r>
              <a:rPr lang="en-US" dirty="0" smtClean="0"/>
              <a:t> </a:t>
            </a:r>
            <a:endParaRPr lang="en-US" dirty="0"/>
          </a:p>
        </p:txBody>
      </p:sp>
      <p:pic>
        <p:nvPicPr>
          <p:cNvPr id="4" name="Picture 3" descr="clean_logo-b.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2200" y="1371600"/>
            <a:ext cx="1271016" cy="1613989"/>
          </a:xfrm>
          <a:prstGeom prst="rect">
            <a:avLst/>
          </a:prstGeom>
        </p:spPr>
      </p:pic>
      <p:pic>
        <p:nvPicPr>
          <p:cNvPr id="5" name="Picture 4" descr="eet_logo_clean-BEST.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3139142"/>
            <a:ext cx="2133600" cy="747058"/>
          </a:xfrm>
          <a:prstGeom prst="rect">
            <a:avLst/>
          </a:prstGeom>
        </p:spPr>
      </p:pic>
      <p:pic>
        <p:nvPicPr>
          <p:cNvPr id="7" name="Picture 6" descr="EarthLabs-crop 2011-06-10 at 12.41.01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1200" y="4343400"/>
            <a:ext cx="2590800" cy="624208"/>
          </a:xfrm>
          <a:prstGeom prst="rect">
            <a:avLst/>
          </a:prstGeom>
        </p:spPr>
      </p:pic>
      <p:sp>
        <p:nvSpPr>
          <p:cNvPr id="6" name="TextBox 5"/>
          <p:cNvSpPr txBox="1"/>
          <p:nvPr/>
        </p:nvSpPr>
        <p:spPr>
          <a:xfrm>
            <a:off x="2667000" y="5936159"/>
            <a:ext cx="5181600" cy="769441"/>
          </a:xfrm>
          <a:prstGeom prst="rect">
            <a:avLst/>
          </a:prstGeom>
          <a:noFill/>
        </p:spPr>
        <p:txBody>
          <a:bodyPr wrap="square" rtlCol="0">
            <a:spAutoFit/>
          </a:bodyPr>
          <a:lstStyle/>
          <a:p>
            <a:r>
              <a:rPr lang="en-US" sz="2200" dirty="0" smtClean="0"/>
              <a:t>CONTACT: Tamara Shapiro </a:t>
            </a:r>
            <a:r>
              <a:rPr lang="en-US" sz="2200" dirty="0" err="1" smtClean="0"/>
              <a:t>Ledley</a:t>
            </a:r>
            <a:r>
              <a:rPr lang="en-US" sz="2200" dirty="0" smtClean="0"/>
              <a:t>, </a:t>
            </a:r>
            <a:r>
              <a:rPr lang="en-US" sz="2200" dirty="0" smtClean="0">
                <a:hlinkClick r:id="rId9"/>
              </a:rPr>
              <a:t>Tamara_Ledley@terc.edu</a:t>
            </a:r>
            <a:r>
              <a:rPr lang="en-US" sz="2200" dirty="0" smtClean="0"/>
              <a:t>, 617-873-9658</a:t>
            </a:r>
            <a:endParaRPr lang="en-US" sz="2200" dirty="0"/>
          </a:p>
        </p:txBody>
      </p:sp>
      <p:pic>
        <p:nvPicPr>
          <p:cNvPr id="9" name="Picture 8" descr="2008_04 TS Ledley 0408.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43800" y="5410200"/>
            <a:ext cx="946945" cy="1295400"/>
          </a:xfrm>
          <a:prstGeom prst="rect">
            <a:avLst/>
          </a:prstGeom>
        </p:spPr>
      </p:pic>
    </p:spTree>
    <p:extLst>
      <p:ext uri="{BB962C8B-B14F-4D97-AF65-F5344CB8AC3E}">
        <p14:creationId xmlns:p14="http://schemas.microsoft.com/office/powerpoint/2010/main" val="42180322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body" idx="4294967295"/>
          </p:nvPr>
        </p:nvSpPr>
        <p:spPr>
          <a:xfrm>
            <a:off x="76200" y="1710263"/>
            <a:ext cx="4419600" cy="5105400"/>
          </a:xfrm>
        </p:spPr>
        <p:txBody>
          <a:bodyPr>
            <a:normAutofit lnSpcReduction="10000"/>
          </a:bodyPr>
          <a:lstStyle/>
          <a:p>
            <a:pPr>
              <a:lnSpc>
                <a:spcPct val="90000"/>
              </a:lnSpc>
              <a:spcBef>
                <a:spcPct val="0"/>
              </a:spcBef>
              <a:spcAft>
                <a:spcPct val="50000"/>
              </a:spcAft>
            </a:pPr>
            <a:r>
              <a:rPr lang="en-US" sz="2800" dirty="0">
                <a:solidFill>
                  <a:srgbClr val="FFFFFF"/>
                </a:solidFill>
              </a:rPr>
              <a:t>The</a:t>
            </a:r>
            <a:r>
              <a:rPr lang="en-US" sz="2800" dirty="0">
                <a:effectLst>
                  <a:innerShdw blurRad="63500" dist="50800" dir="2700000">
                    <a:prstClr val="black">
                      <a:alpha val="50000"/>
                    </a:prstClr>
                  </a:innerShdw>
                </a:effectLst>
              </a:rPr>
              <a:t> </a:t>
            </a:r>
            <a:r>
              <a:rPr lang="en-US" sz="2800" b="1" dirty="0">
                <a:solidFill>
                  <a:srgbClr val="FFFFFF"/>
                </a:solidFill>
              </a:rPr>
              <a:t>EET </a:t>
            </a:r>
            <a:r>
              <a:rPr lang="en-US" sz="2800" dirty="0">
                <a:solidFill>
                  <a:srgbClr val="FFFFFF"/>
                </a:solidFill>
              </a:rPr>
              <a:t>is</a:t>
            </a:r>
            <a:r>
              <a:rPr lang="en-US" sz="2800" b="1" dirty="0">
                <a:solidFill>
                  <a:srgbClr val="FFFFFF"/>
                </a:solidFill>
              </a:rPr>
              <a:t> </a:t>
            </a:r>
            <a:r>
              <a:rPr lang="en-US" sz="2800" dirty="0">
                <a:solidFill>
                  <a:srgbClr val="FFFFFF"/>
                </a:solidFill>
              </a:rPr>
              <a:t>a collection of computer based activities that feature Earth science datasets and data analysis tools.</a:t>
            </a:r>
          </a:p>
          <a:p>
            <a:pPr>
              <a:lnSpc>
                <a:spcPct val="90000"/>
              </a:lnSpc>
              <a:spcBef>
                <a:spcPct val="0"/>
              </a:spcBef>
              <a:spcAft>
                <a:spcPct val="50000"/>
              </a:spcAft>
            </a:pPr>
            <a:r>
              <a:rPr lang="en-US" sz="2800" b="1" dirty="0">
                <a:solidFill>
                  <a:srgbClr val="FF6600"/>
                </a:solidFill>
                <a:effectLst>
                  <a:innerShdw blurRad="63500" dist="50800" dir="2700000">
                    <a:prstClr val="black">
                      <a:alpha val="50000"/>
                    </a:prstClr>
                  </a:innerShdw>
                </a:effectLst>
              </a:rPr>
              <a:t>EET</a:t>
            </a:r>
            <a:r>
              <a:rPr lang="en-US" sz="2800" dirty="0">
                <a:effectLst>
                  <a:innerShdw blurRad="63500" dist="50800" dir="2700000">
                    <a:prstClr val="black">
                      <a:alpha val="50000"/>
                    </a:prstClr>
                  </a:innerShdw>
                </a:effectLst>
              </a:rPr>
              <a:t> </a:t>
            </a:r>
            <a:r>
              <a:rPr lang="en-US" sz="2800" dirty="0">
                <a:solidFill>
                  <a:srgbClr val="FFFFFF"/>
                </a:solidFill>
              </a:rPr>
              <a:t>chapt</a:t>
            </a:r>
            <a:r>
              <a:rPr lang="en-US" sz="2800" dirty="0"/>
              <a:t>ers provide step-by-step instructions for accessing and analyzing data to explore issues or concepts in Earth system science</a:t>
            </a:r>
            <a:r>
              <a:rPr lang="en-US" sz="2800" dirty="0" smtClean="0"/>
              <a:t>.</a:t>
            </a:r>
          </a:p>
          <a:p>
            <a:pPr>
              <a:lnSpc>
                <a:spcPct val="90000"/>
              </a:lnSpc>
              <a:spcBef>
                <a:spcPct val="0"/>
              </a:spcBef>
              <a:spcAft>
                <a:spcPct val="50000"/>
              </a:spcAft>
            </a:pPr>
            <a:r>
              <a:rPr lang="en-US" sz="2800" dirty="0" smtClean="0"/>
              <a:t>44 EET chapters </a:t>
            </a:r>
          </a:p>
          <a:p>
            <a:pPr marL="0" indent="0">
              <a:lnSpc>
                <a:spcPct val="90000"/>
              </a:lnSpc>
              <a:spcBef>
                <a:spcPct val="0"/>
              </a:spcBef>
              <a:spcAft>
                <a:spcPct val="50000"/>
              </a:spcAft>
              <a:buNone/>
            </a:pPr>
            <a:r>
              <a:rPr lang="en-US" sz="1800" dirty="0" err="1" smtClean="0"/>
              <a:t>Ledley</a:t>
            </a:r>
            <a:r>
              <a:rPr lang="en-US" sz="1800" dirty="0" smtClean="0"/>
              <a:t> et al, Science, 2011</a:t>
            </a:r>
            <a:endParaRPr lang="en-US" sz="1800" dirty="0"/>
          </a:p>
        </p:txBody>
      </p:sp>
      <p:pic>
        <p:nvPicPr>
          <p:cNvPr id="176131" name="Picture 3" descr="Ozone Hole Home 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728707"/>
            <a:ext cx="4724400" cy="3047894"/>
          </a:xfrm>
          <a:prstGeom prst="rect">
            <a:avLst/>
          </a:prstGeom>
          <a:noFill/>
          <a:extLst>
            <a:ext uri="{909E8E84-426E-40dd-AFC4-6F175D3DCCD1}">
              <a14:hiddenFill xmlns:a14="http://schemas.microsoft.com/office/drawing/2010/main">
                <a:solidFill>
                  <a:srgbClr val="FFFFFF"/>
                </a:solidFill>
              </a14:hiddenFill>
            </a:ext>
          </a:extLst>
        </p:spPr>
      </p:pic>
      <p:sp>
        <p:nvSpPr>
          <p:cNvPr id="176134" name="Text Box 6"/>
          <p:cNvSpPr txBox="1">
            <a:spLocks noChangeArrowheads="1"/>
          </p:cNvSpPr>
          <p:nvPr/>
        </p:nvSpPr>
        <p:spPr bwMode="auto">
          <a:xfrm>
            <a:off x="398463" y="914400"/>
            <a:ext cx="3792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chemeClr val="tx2"/>
                </a:solidFill>
                <a:hlinkClick r:id="rId3"/>
              </a:rPr>
              <a:t>http://serc.carleton.edu/eet</a:t>
            </a:r>
            <a:endParaRPr lang="en-US" sz="2400" dirty="0">
              <a:solidFill>
                <a:schemeClr val="tx2"/>
              </a:solidFill>
            </a:endParaRPr>
          </a:p>
        </p:txBody>
      </p:sp>
      <p:sp>
        <p:nvSpPr>
          <p:cNvPr id="176135" name="Rectangle 7"/>
          <p:cNvSpPr>
            <a:spLocks noChangeArrowheads="1"/>
          </p:cNvSpPr>
          <p:nvPr/>
        </p:nvSpPr>
        <p:spPr bwMode="auto">
          <a:xfrm>
            <a:off x="0" y="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400" dirty="0">
                <a:solidFill>
                  <a:srgbClr val="FFFFFF"/>
                </a:solidFill>
              </a:rPr>
              <a:t>T</a:t>
            </a:r>
            <a:r>
              <a:rPr lang="en-US" sz="3400" dirty="0" smtClean="0">
                <a:solidFill>
                  <a:srgbClr val="FFFFFF"/>
                </a:solidFill>
              </a:rPr>
              <a:t>he Earth </a:t>
            </a:r>
            <a:r>
              <a:rPr lang="en-US" sz="3400" dirty="0">
                <a:solidFill>
                  <a:srgbClr val="FFFFFF"/>
                </a:solidFill>
              </a:rPr>
              <a:t>Exploration </a:t>
            </a:r>
            <a:r>
              <a:rPr lang="en-US" sz="3400" dirty="0" err="1">
                <a:solidFill>
                  <a:srgbClr val="FFFFFF"/>
                </a:solidFill>
              </a:rPr>
              <a:t>Toolbook</a:t>
            </a:r>
            <a:r>
              <a:rPr lang="en-US" sz="3400" dirty="0">
                <a:solidFill>
                  <a:srgbClr val="FFFFFF"/>
                </a:solidFill>
              </a:rPr>
              <a:t> (EET</a:t>
            </a:r>
            <a:r>
              <a:rPr lang="en-US" sz="3400" dirty="0" smtClean="0">
                <a:solidFill>
                  <a:srgbClr val="FFFFFF"/>
                </a:solidFill>
              </a:rPr>
              <a:t>)</a:t>
            </a:r>
            <a:endParaRPr lang="en-US" sz="3200" dirty="0">
              <a:solidFill>
                <a:srgbClr val="FFFFFF"/>
              </a:solidFill>
            </a:endParaRPr>
          </a:p>
        </p:txBody>
      </p:sp>
      <p:pic>
        <p:nvPicPr>
          <p:cNvPr id="2" name="Picture 1" descr="EET Home Page 2014-07-07 at 5.1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133" y="990600"/>
            <a:ext cx="4775867" cy="2685033"/>
          </a:xfrm>
          <a:prstGeom prst="rect">
            <a:avLst/>
          </a:prstGeom>
        </p:spPr>
      </p:pic>
    </p:spTree>
    <p:extLst>
      <p:ext uri="{BB962C8B-B14F-4D97-AF65-F5344CB8AC3E}">
        <p14:creationId xmlns:p14="http://schemas.microsoft.com/office/powerpoint/2010/main" val="13730280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066800"/>
            <a:ext cx="8229600" cy="1143000"/>
          </a:xfrm>
        </p:spPr>
        <p:txBody>
          <a:bodyPr>
            <a:normAutofit fontScale="90000"/>
          </a:bodyPr>
          <a:lstStyle/>
          <a:p>
            <a:r>
              <a:rPr lang="en-US" sz="4000" b="1" dirty="0" smtClean="0"/>
              <a:t>EarthLabs Climate Modules</a:t>
            </a:r>
            <a:br>
              <a:rPr lang="en-US" sz="4000" b="1" dirty="0" smtClean="0"/>
            </a:br>
            <a:r>
              <a:rPr lang="it-IT" sz="2200" dirty="0" smtClean="0">
                <a:solidFill>
                  <a:srgbClr val="F2F2F2"/>
                </a:solidFill>
                <a:hlinkClick r:id="rId3"/>
              </a:rPr>
              <a:t>http</a:t>
            </a:r>
            <a:r>
              <a:rPr lang="it-IT" sz="2200" dirty="0">
                <a:solidFill>
                  <a:srgbClr val="F2F2F2"/>
                </a:solidFill>
                <a:hlinkClick r:id="rId3"/>
              </a:rPr>
              <a:t>://serc.carleton.edu/earthlabs/</a:t>
            </a:r>
            <a:r>
              <a:rPr lang="it-IT" sz="2200" dirty="0" smtClean="0">
                <a:solidFill>
                  <a:srgbClr val="F2F2F2"/>
                </a:solidFill>
                <a:hlinkClick r:id="rId3"/>
              </a:rPr>
              <a:t>index.html</a:t>
            </a:r>
            <a:r>
              <a:rPr lang="it-IT" sz="2200" dirty="0" smtClean="0">
                <a:solidFill>
                  <a:srgbClr val="F2F2F2"/>
                </a:solidFill>
              </a:rPr>
              <a:t> </a:t>
            </a:r>
            <a:r>
              <a:rPr lang="en-US" sz="2200" dirty="0">
                <a:solidFill>
                  <a:srgbClr val="F2F2F2"/>
                </a:solidFill>
              </a:rPr>
              <a:t/>
            </a:r>
            <a:br>
              <a:rPr lang="en-US" sz="2200" dirty="0">
                <a:solidFill>
                  <a:srgbClr val="F2F2F2"/>
                </a:solidFill>
              </a:rPr>
            </a:br>
            <a:endParaRPr lang="en-US" sz="2200" dirty="0"/>
          </a:p>
        </p:txBody>
      </p:sp>
      <p:pic>
        <p:nvPicPr>
          <p:cNvPr id="3" name="Picture 2" descr="EL_Banner.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grpSp>
        <p:nvGrpSpPr>
          <p:cNvPr id="7" name="Group 6"/>
          <p:cNvGrpSpPr/>
          <p:nvPr/>
        </p:nvGrpSpPr>
        <p:grpSpPr>
          <a:xfrm>
            <a:off x="781424" y="1981201"/>
            <a:ext cx="7524376" cy="3352799"/>
            <a:chOff x="707466" y="2345763"/>
            <a:chExt cx="8007036" cy="2831879"/>
          </a:xfrm>
        </p:grpSpPr>
        <p:pic>
          <p:nvPicPr>
            <p:cNvPr id="4" name="Picture 3" descr="biospher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466" y="2345763"/>
              <a:ext cx="2305165" cy="2816938"/>
            </a:xfrm>
            <a:prstGeom prst="rect">
              <a:avLst/>
            </a:prstGeom>
          </p:spPr>
        </p:pic>
        <p:pic>
          <p:nvPicPr>
            <p:cNvPr id="5" name="Picture 4" descr="Carbon .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017" y="2360705"/>
              <a:ext cx="2527146" cy="2816937"/>
            </a:xfrm>
            <a:prstGeom prst="rect">
              <a:avLst/>
            </a:prstGeom>
          </p:spPr>
        </p:pic>
        <p:pic>
          <p:nvPicPr>
            <p:cNvPr id="6" name="Picture 5" descr="cryosphere.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1631" y="2360705"/>
              <a:ext cx="2722871" cy="2801997"/>
            </a:xfrm>
            <a:prstGeom prst="rect">
              <a:avLst/>
            </a:prstGeom>
          </p:spPr>
        </p:pic>
      </p:grpSp>
      <p:sp>
        <p:nvSpPr>
          <p:cNvPr id="8" name="TextBox 7"/>
          <p:cNvSpPr txBox="1"/>
          <p:nvPr/>
        </p:nvSpPr>
        <p:spPr>
          <a:xfrm>
            <a:off x="152400" y="5257800"/>
            <a:ext cx="8915400" cy="1107996"/>
          </a:xfrm>
          <a:prstGeom prst="rect">
            <a:avLst/>
          </a:prstGeom>
          <a:noFill/>
        </p:spPr>
        <p:txBody>
          <a:bodyPr wrap="square" rtlCol="0">
            <a:spAutoFit/>
          </a:bodyPr>
          <a:lstStyle/>
          <a:p>
            <a:pPr algn="ctr"/>
            <a:r>
              <a:rPr lang="en-US" sz="2200" u="sng" dirty="0" smtClean="0">
                <a:solidFill>
                  <a:srgbClr val="FFFFFF"/>
                </a:solidFill>
              </a:rPr>
              <a:t>Project Components </a:t>
            </a:r>
          </a:p>
          <a:p>
            <a:pPr algn="ctr"/>
            <a:r>
              <a:rPr lang="en-US" sz="2200" dirty="0" smtClean="0">
                <a:solidFill>
                  <a:srgbClr val="FFFFFF"/>
                </a:solidFill>
              </a:rPr>
              <a:t>Curriculum Development          Professional Development                Educational Research on Student Learning</a:t>
            </a:r>
            <a:endParaRPr lang="en-US" sz="2200" dirty="0">
              <a:solidFill>
                <a:srgbClr val="FFFFFF"/>
              </a:solidFill>
            </a:endParaRPr>
          </a:p>
        </p:txBody>
      </p:sp>
      <p:sp>
        <p:nvSpPr>
          <p:cNvPr id="9" name="TextBox 8"/>
          <p:cNvSpPr txBox="1"/>
          <p:nvPr/>
        </p:nvSpPr>
        <p:spPr>
          <a:xfrm>
            <a:off x="-25400" y="6273224"/>
            <a:ext cx="5562599" cy="584776"/>
          </a:xfrm>
          <a:prstGeom prst="rect">
            <a:avLst/>
          </a:prstGeom>
          <a:noFill/>
        </p:spPr>
        <p:txBody>
          <a:bodyPr wrap="square" rtlCol="0">
            <a:spAutoFit/>
          </a:bodyPr>
          <a:lstStyle/>
          <a:p>
            <a:r>
              <a:rPr lang="en-US" sz="1600" dirty="0" err="1" smtClean="0"/>
              <a:t>Ellins</a:t>
            </a:r>
            <a:r>
              <a:rPr lang="en-US" sz="1600" dirty="0" smtClean="0"/>
              <a:t> et al, Journal of Geoscience Education, in press          McNeal et al, Journal of Geoscience Education, in press</a:t>
            </a:r>
            <a:endParaRPr lang="en-US" sz="1600" dirty="0"/>
          </a:p>
        </p:txBody>
      </p:sp>
    </p:spTree>
    <p:extLst>
      <p:ext uri="{BB962C8B-B14F-4D97-AF65-F5344CB8AC3E}">
        <p14:creationId xmlns:p14="http://schemas.microsoft.com/office/powerpoint/2010/main" val="39079978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sz="3300" dirty="0"/>
          </a:p>
        </p:txBody>
      </p:sp>
      <p:sp>
        <p:nvSpPr>
          <p:cNvPr id="3" name="Content Placeholder 2"/>
          <p:cNvSpPr>
            <a:spLocks noGrp="1"/>
          </p:cNvSpPr>
          <p:nvPr>
            <p:ph idx="1"/>
          </p:nvPr>
        </p:nvSpPr>
        <p:spPr>
          <a:xfrm>
            <a:off x="457200" y="1874837"/>
            <a:ext cx="8458200" cy="4754563"/>
          </a:xfrm>
        </p:spPr>
        <p:txBody>
          <a:bodyPr>
            <a:normAutofit fontScale="92500" lnSpcReduction="20000"/>
          </a:bodyPr>
          <a:lstStyle/>
          <a:p>
            <a:pPr>
              <a:spcAft>
                <a:spcPts val="600"/>
              </a:spcAft>
            </a:pPr>
            <a:r>
              <a:rPr lang="en-US" dirty="0" smtClean="0"/>
              <a:t>9 Modules comprised of 5-9 labs each in Earth science</a:t>
            </a:r>
          </a:p>
          <a:p>
            <a:r>
              <a:rPr lang="en-US" dirty="0" smtClean="0"/>
              <a:t>Modules </a:t>
            </a:r>
            <a:r>
              <a:rPr lang="en-US" dirty="0"/>
              <a:t>illustrate sequences for learning science concepts through data analysis and hands-on experiments.</a:t>
            </a:r>
          </a:p>
          <a:p>
            <a:endParaRPr lang="en-US" sz="1000" dirty="0"/>
          </a:p>
          <a:p>
            <a:r>
              <a:rPr lang="en-US" dirty="0"/>
              <a:t>Use satellite imagery, numerical data, and computer visualization software to explore Earth system processes</a:t>
            </a:r>
          </a:p>
          <a:p>
            <a:pPr>
              <a:buNone/>
            </a:pPr>
            <a:endParaRPr lang="en-US" sz="1000" dirty="0"/>
          </a:p>
          <a:p>
            <a:r>
              <a:rPr lang="en-US" dirty="0"/>
              <a:t>Include the use and development of quantitative skills that enable students to evaluate scientific results for themselves. </a:t>
            </a:r>
          </a:p>
          <a:p>
            <a:endParaRPr lang="en-US" dirty="0"/>
          </a:p>
        </p:txBody>
      </p:sp>
      <p:pic>
        <p:nvPicPr>
          <p:cNvPr id="4" name="Picture 3" descr="EL_Banner.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1164620"/>
          </a:xfrm>
          <a:prstGeom prst="rect">
            <a:avLst/>
          </a:prstGeom>
        </p:spPr>
      </p:pic>
    </p:spTree>
    <p:extLst>
      <p:ext uri="{BB962C8B-B14F-4D97-AF65-F5344CB8AC3E}">
        <p14:creationId xmlns:p14="http://schemas.microsoft.com/office/powerpoint/2010/main" val="8899354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_Bann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164620"/>
          </a:xfrm>
          <a:prstGeom prst="rect">
            <a:avLst/>
          </a:prstGeom>
        </p:spPr>
      </p:pic>
      <p:sp>
        <p:nvSpPr>
          <p:cNvPr id="3" name="TextBox 2"/>
          <p:cNvSpPr txBox="1"/>
          <p:nvPr/>
        </p:nvSpPr>
        <p:spPr>
          <a:xfrm>
            <a:off x="283594" y="1389851"/>
            <a:ext cx="6345806" cy="5755421"/>
          </a:xfrm>
          <a:prstGeom prst="rect">
            <a:avLst/>
          </a:prstGeom>
          <a:noFill/>
        </p:spPr>
        <p:txBody>
          <a:bodyPr wrap="square" rtlCol="0">
            <a:spAutoFit/>
          </a:bodyPr>
          <a:lstStyle/>
          <a:p>
            <a:endParaRPr lang="en-US" sz="1200" dirty="0" smtClean="0"/>
          </a:p>
          <a:p>
            <a:r>
              <a:rPr lang="en-US" sz="3200" dirty="0" smtClean="0"/>
              <a:t>• Time requirement: 12 – 14 hours</a:t>
            </a:r>
          </a:p>
          <a:p>
            <a:r>
              <a:rPr lang="en-US" sz="3200" b="1" dirty="0" smtClean="0"/>
              <a:t>• </a:t>
            </a:r>
            <a:r>
              <a:rPr lang="en-US" sz="3200" dirty="0"/>
              <a:t>E</a:t>
            </a:r>
            <a:r>
              <a:rPr lang="en-US" sz="3200" dirty="0" smtClean="0"/>
              <a:t>ach module uses a variety of instructional strategies</a:t>
            </a:r>
          </a:p>
          <a:p>
            <a:r>
              <a:rPr lang="en-US" sz="3200" b="1" dirty="0"/>
              <a:t>	</a:t>
            </a:r>
            <a:r>
              <a:rPr lang="en-US" sz="3200" b="1" dirty="0" smtClean="0"/>
              <a:t>- </a:t>
            </a:r>
            <a:r>
              <a:rPr lang="en-US" sz="3200" dirty="0" smtClean="0"/>
              <a:t>readings</a:t>
            </a:r>
          </a:p>
          <a:p>
            <a:r>
              <a:rPr lang="en-US" sz="3200" dirty="0"/>
              <a:t>	</a:t>
            </a:r>
            <a:r>
              <a:rPr lang="en-US" sz="3200" dirty="0" smtClean="0"/>
              <a:t>- videos, animations</a:t>
            </a:r>
            <a:endParaRPr lang="en-US" sz="3200" dirty="0"/>
          </a:p>
          <a:p>
            <a:r>
              <a:rPr lang="en-US" sz="3200" dirty="0" smtClean="0"/>
              <a:t>	- interactive visualizations</a:t>
            </a:r>
          </a:p>
          <a:p>
            <a:r>
              <a:rPr lang="en-US" sz="3200" dirty="0"/>
              <a:t>	</a:t>
            </a:r>
            <a:r>
              <a:rPr lang="en-US" sz="3200" dirty="0" smtClean="0"/>
              <a:t>- hands-on lab investigations</a:t>
            </a:r>
          </a:p>
          <a:p>
            <a:r>
              <a:rPr lang="en-US" sz="3200" dirty="0"/>
              <a:t>	</a:t>
            </a:r>
            <a:r>
              <a:rPr lang="en-US" sz="3200" dirty="0" smtClean="0"/>
              <a:t>- data analysis </a:t>
            </a:r>
          </a:p>
          <a:p>
            <a:r>
              <a:rPr lang="en-US" sz="3200" dirty="0"/>
              <a:t>	</a:t>
            </a:r>
            <a:r>
              <a:rPr lang="en-US" sz="3200" dirty="0" smtClean="0"/>
              <a:t>- classroom discussions</a:t>
            </a:r>
          </a:p>
          <a:p>
            <a:endParaRPr lang="en-US" sz="2400" dirty="0"/>
          </a:p>
          <a:p>
            <a:pPr algn="ctr"/>
            <a:r>
              <a:rPr lang="it-IT" sz="2200" dirty="0">
                <a:solidFill>
                  <a:srgbClr val="FF6600"/>
                </a:solidFill>
              </a:rPr>
              <a:t>http://</a:t>
            </a:r>
            <a:r>
              <a:rPr lang="it-IT" sz="2200" dirty="0" err="1">
                <a:solidFill>
                  <a:srgbClr val="FF6600"/>
                </a:solidFill>
              </a:rPr>
              <a:t>serc.carleton.edu</a:t>
            </a:r>
            <a:r>
              <a:rPr lang="it-IT" sz="2200" dirty="0">
                <a:solidFill>
                  <a:srgbClr val="FF6600"/>
                </a:solidFill>
              </a:rPr>
              <a:t>/</a:t>
            </a:r>
            <a:r>
              <a:rPr lang="it-IT" sz="2200" dirty="0" err="1">
                <a:solidFill>
                  <a:srgbClr val="FF6600"/>
                </a:solidFill>
              </a:rPr>
              <a:t>earthlabs</a:t>
            </a:r>
            <a:r>
              <a:rPr lang="it-IT" sz="2200" dirty="0">
                <a:solidFill>
                  <a:srgbClr val="FF6600"/>
                </a:solidFill>
              </a:rPr>
              <a:t>/</a:t>
            </a:r>
            <a:r>
              <a:rPr lang="it-IT" sz="2200" dirty="0" err="1">
                <a:solidFill>
                  <a:srgbClr val="FF6600"/>
                </a:solidFill>
              </a:rPr>
              <a:t>index.html</a:t>
            </a:r>
            <a:r>
              <a:rPr lang="en-US" sz="2200" dirty="0"/>
              <a:t/>
            </a:r>
            <a:br>
              <a:rPr lang="en-US" sz="2200" dirty="0"/>
            </a:br>
            <a:endParaRPr lang="en-US" sz="2200" dirty="0"/>
          </a:p>
        </p:txBody>
      </p:sp>
      <p:pic>
        <p:nvPicPr>
          <p:cNvPr id="6" name="Picture 5" descr="EarthLabs menu 2014-08-10 at 11.24.4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0" y="1104900"/>
            <a:ext cx="2311400" cy="5753100"/>
          </a:xfrm>
          <a:prstGeom prst="rect">
            <a:avLst/>
          </a:prstGeom>
        </p:spPr>
      </p:pic>
    </p:spTree>
    <p:extLst>
      <p:ext uri="{BB962C8B-B14F-4D97-AF65-F5344CB8AC3E}">
        <p14:creationId xmlns:p14="http://schemas.microsoft.com/office/powerpoint/2010/main" val="156158286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438400" cy="1143000"/>
          </a:xfrm>
        </p:spPr>
        <p:txBody>
          <a:bodyPr>
            <a:normAutofit fontScale="90000"/>
          </a:bodyPr>
          <a:lstStyle/>
          <a:p>
            <a:r>
              <a:rPr lang="en-US" sz="3200" dirty="0" err="1" smtClean="0"/>
              <a:t>EarthLabs</a:t>
            </a:r>
            <a:r>
              <a:rPr lang="en-US" sz="3200" dirty="0" smtClean="0"/>
              <a:t> website has    2 Parts</a:t>
            </a:r>
            <a:endParaRPr lang="en-US" sz="3200" dirty="0"/>
          </a:p>
        </p:txBody>
      </p:sp>
      <p:sp>
        <p:nvSpPr>
          <p:cNvPr id="7" name="TextBox 6"/>
          <p:cNvSpPr txBox="1"/>
          <p:nvPr/>
        </p:nvSpPr>
        <p:spPr>
          <a:xfrm>
            <a:off x="1524000" y="6019800"/>
            <a:ext cx="6781800" cy="830997"/>
          </a:xfrm>
          <a:prstGeom prst="rect">
            <a:avLst/>
          </a:prstGeom>
          <a:noFill/>
        </p:spPr>
        <p:txBody>
          <a:bodyPr wrap="square" rtlCol="0">
            <a:spAutoFit/>
          </a:bodyPr>
          <a:lstStyle/>
          <a:p>
            <a:r>
              <a:rPr lang="en-US" sz="2400" dirty="0" smtClean="0"/>
              <a:t>Teacher Side: </a:t>
            </a:r>
            <a:r>
              <a:rPr lang="en-US" sz="2400" dirty="0" smtClean="0">
                <a:hlinkClick r:id="rId2"/>
              </a:rPr>
              <a:t>http://serc.carleton.edu/earthlabs</a:t>
            </a:r>
          </a:p>
          <a:p>
            <a:r>
              <a:rPr lang="en-US" sz="2400" dirty="0" smtClean="0"/>
              <a:t> Student Side: </a:t>
            </a:r>
            <a:r>
              <a:rPr lang="en-US" sz="2400" dirty="0" smtClean="0">
                <a:hlinkClick r:id="rId3"/>
              </a:rPr>
              <a:t>http://serc.carleton.edu/eslabs</a:t>
            </a:r>
            <a:endParaRPr lang="en-US" sz="2400" dirty="0"/>
          </a:p>
        </p:txBody>
      </p:sp>
      <p:pic>
        <p:nvPicPr>
          <p:cNvPr id="9" name="Picture 8" descr="EathLabs Home 2014-08-10 at 10.31.2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96000" cy="4379824"/>
          </a:xfrm>
          <a:prstGeom prst="rect">
            <a:avLst/>
          </a:prstGeom>
        </p:spPr>
      </p:pic>
      <p:pic>
        <p:nvPicPr>
          <p:cNvPr id="8" name="Content Placeholder 7" descr="EarthLabs Student Home 2014-08-10 at 10.35.56 AM.png"/>
          <p:cNvPicPr>
            <a:picLocks noGrp="1" noChangeAspect="1"/>
          </p:cNvPicPr>
          <p:nvPr>
            <p:ph idx="1"/>
          </p:nvPr>
        </p:nvPicPr>
        <p:blipFill>
          <a:blip r:embed="rId5">
            <a:extLst>
              <a:ext uri="{28A0092B-C50C-407E-A947-70E740481C1C}">
                <a14:useLocalDpi xmlns:a14="http://schemas.microsoft.com/office/drawing/2010/main" val="0"/>
              </a:ext>
            </a:extLst>
          </a:blip>
          <a:srcRect l="-9600" r="-9600"/>
          <a:stretch>
            <a:fillRect/>
          </a:stretch>
        </p:blipFill>
        <p:spPr>
          <a:xfrm>
            <a:off x="2209800" y="1977363"/>
            <a:ext cx="7543800" cy="4148800"/>
          </a:xfr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err="1" smtClean="0"/>
              <a:t>EarthLabs</a:t>
            </a:r>
            <a:r>
              <a:rPr lang="en-US" dirty="0" smtClean="0"/>
              <a:t> Topics</a:t>
            </a:r>
            <a:br>
              <a:rPr lang="en-US" dirty="0" smtClean="0"/>
            </a:br>
            <a:r>
              <a:rPr lang="en-US" dirty="0" smtClean="0"/>
              <a:t>Brief Overview of Each Module</a:t>
            </a:r>
            <a:endParaRPr lang="en-US" dirty="0"/>
          </a:p>
        </p:txBody>
      </p:sp>
      <p:pic>
        <p:nvPicPr>
          <p:cNvPr id="4" name="Content Placeholder 3" descr="EarthLabs topics 2014-08-10 at 11.28.43 AM.png"/>
          <p:cNvPicPr>
            <a:picLocks noGrp="1" noChangeAspect="1"/>
          </p:cNvPicPr>
          <p:nvPr>
            <p:ph idx="1"/>
          </p:nvPr>
        </p:nvPicPr>
        <p:blipFill>
          <a:blip r:embed="rId2">
            <a:extLst>
              <a:ext uri="{28A0092B-C50C-407E-A947-70E740481C1C}">
                <a14:useLocalDpi xmlns:a14="http://schemas.microsoft.com/office/drawing/2010/main" val="0"/>
              </a:ext>
            </a:extLst>
          </a:blip>
          <a:srcRect l="-11563" r="-11563"/>
          <a:stretch>
            <a:fillRect/>
          </a:stretch>
        </p:blipFill>
        <p:spPr>
          <a:xfrm>
            <a:off x="-533400" y="1219200"/>
            <a:ext cx="10253081" cy="5638800"/>
          </a:xfr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D7E3BC"/>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1257</TotalTime>
  <Words>3178</Words>
  <Application>Microsoft Macintosh PowerPoint</Application>
  <PresentationFormat>On-screen Show (4:3)</PresentationFormat>
  <Paragraphs>330</Paragraphs>
  <Slides>36</Slides>
  <Notes>14</Notes>
  <HiddenSlides>0</HiddenSlides>
  <MMClips>1</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EarthLabs: Laboratory Courses in Earth and Environmental Science</vt:lpstr>
      <vt:lpstr>Educational Resources Addressing Climate Science and Earth System Science</vt:lpstr>
      <vt:lpstr>Climate Literacy and Energy Awareness Network (CLEAN) http://cleanet.org  </vt:lpstr>
      <vt:lpstr>PowerPoint Presentation</vt:lpstr>
      <vt:lpstr>EarthLabs Climate Modules http://serc.carleton.edu/earthlabs/index.html  </vt:lpstr>
      <vt:lpstr>PowerPoint Presentation</vt:lpstr>
      <vt:lpstr>PowerPoint Presentation</vt:lpstr>
      <vt:lpstr>EarthLabs website has    2 Parts</vt:lpstr>
      <vt:lpstr>EarthLabs Topics Brief Overview of Each Module</vt:lpstr>
      <vt:lpstr>EarthLabs Climate Introduction</vt:lpstr>
      <vt:lpstr>Lab Overviews http://serc.carleton.edu/earthlabs/cryosphere/lab_overviews.html</vt:lpstr>
      <vt:lpstr>PowerPoint Presentation</vt:lpstr>
      <vt:lpstr>PowerPoint Presentation</vt:lpstr>
      <vt:lpstr>Explore the Climate and the Cryosphere Module</vt:lpstr>
      <vt:lpstr>Explore the Climate and the Cryosphere Module</vt:lpstr>
      <vt:lpstr>EarthLabs - Cryosphere</vt:lpstr>
      <vt:lpstr>EarthLabs - Cryosphere</vt:lpstr>
      <vt:lpstr>Cognitive Challenges to Understanding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Educational Resources Addressing Climate Science and Earth System Science</vt:lpstr>
    </vt:vector>
  </TitlesOfParts>
  <Company>Acer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Confronting the Challenges of Teaching Climate Science</dc:title>
  <dc:creator>Valued Acer Customer</dc:creator>
  <cp:lastModifiedBy>Cynthia Brossman</cp:lastModifiedBy>
  <cp:revision>131</cp:revision>
  <dcterms:created xsi:type="dcterms:W3CDTF">2010-09-16T04:20:23Z</dcterms:created>
  <dcterms:modified xsi:type="dcterms:W3CDTF">2014-08-13T20:49:53Z</dcterms:modified>
</cp:coreProperties>
</file>